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31" r:id="rId1"/>
  </p:sldMasterIdLst>
  <p:notesMasterIdLst>
    <p:notesMasterId r:id="rId93"/>
  </p:notesMasterIdLst>
  <p:handoutMasterIdLst>
    <p:handoutMasterId r:id="rId94"/>
  </p:handoutMasterIdLst>
  <p:sldIdLst>
    <p:sldId id="256" r:id="rId2"/>
    <p:sldId id="359" r:id="rId3"/>
    <p:sldId id="535" r:id="rId4"/>
    <p:sldId id="536" r:id="rId5"/>
    <p:sldId id="537" r:id="rId6"/>
    <p:sldId id="538" r:id="rId7"/>
    <p:sldId id="539" r:id="rId8"/>
    <p:sldId id="540" r:id="rId9"/>
    <p:sldId id="546" r:id="rId10"/>
    <p:sldId id="547" r:id="rId11"/>
    <p:sldId id="548" r:id="rId12"/>
    <p:sldId id="552" r:id="rId13"/>
    <p:sldId id="553" r:id="rId14"/>
    <p:sldId id="554" r:id="rId15"/>
    <p:sldId id="555" r:id="rId16"/>
    <p:sldId id="556" r:id="rId17"/>
    <p:sldId id="633" r:id="rId18"/>
    <p:sldId id="637" r:id="rId19"/>
    <p:sldId id="557" r:id="rId20"/>
    <p:sldId id="654" r:id="rId21"/>
    <p:sldId id="655" r:id="rId22"/>
    <p:sldId id="656" r:id="rId23"/>
    <p:sldId id="559" r:id="rId24"/>
    <p:sldId id="561" r:id="rId25"/>
    <p:sldId id="657" r:id="rId26"/>
    <p:sldId id="562" r:id="rId27"/>
    <p:sldId id="563" r:id="rId28"/>
    <p:sldId id="565" r:id="rId29"/>
    <p:sldId id="566" r:id="rId30"/>
    <p:sldId id="567" r:id="rId31"/>
    <p:sldId id="568" r:id="rId32"/>
    <p:sldId id="569" r:id="rId33"/>
    <p:sldId id="658" r:id="rId34"/>
    <p:sldId id="570" r:id="rId35"/>
    <p:sldId id="571" r:id="rId36"/>
    <p:sldId id="713" r:id="rId37"/>
    <p:sldId id="714" r:id="rId38"/>
    <p:sldId id="649" r:id="rId39"/>
    <p:sldId id="650" r:id="rId40"/>
    <p:sldId id="651" r:id="rId41"/>
    <p:sldId id="652" r:id="rId42"/>
    <p:sldId id="715" r:id="rId43"/>
    <p:sldId id="653" r:id="rId44"/>
    <p:sldId id="698" r:id="rId45"/>
    <p:sldId id="701" r:id="rId46"/>
    <p:sldId id="700" r:id="rId47"/>
    <p:sldId id="572" r:id="rId48"/>
    <p:sldId id="703" r:id="rId49"/>
    <p:sldId id="707" r:id="rId50"/>
    <p:sldId id="716" r:id="rId51"/>
    <p:sldId id="704" r:id="rId52"/>
    <p:sldId id="706" r:id="rId53"/>
    <p:sldId id="573" r:id="rId54"/>
    <p:sldId id="574" r:id="rId55"/>
    <p:sldId id="691" r:id="rId56"/>
    <p:sldId id="692" r:id="rId57"/>
    <p:sldId id="693" r:id="rId58"/>
    <p:sldId id="694" r:id="rId59"/>
    <p:sldId id="695" r:id="rId60"/>
    <p:sldId id="696" r:id="rId61"/>
    <p:sldId id="697" r:id="rId62"/>
    <p:sldId id="394" r:id="rId63"/>
    <p:sldId id="503" r:id="rId64"/>
    <p:sldId id="708" r:id="rId65"/>
    <p:sldId id="709" r:id="rId66"/>
    <p:sldId id="710" r:id="rId67"/>
    <p:sldId id="509" r:id="rId68"/>
    <p:sldId id="717" r:id="rId69"/>
    <p:sldId id="711" r:id="rId70"/>
    <p:sldId id="712" r:id="rId71"/>
    <p:sldId id="620" r:id="rId72"/>
    <p:sldId id="683" r:id="rId73"/>
    <p:sldId id="669" r:id="rId74"/>
    <p:sldId id="667" r:id="rId75"/>
    <p:sldId id="670" r:id="rId76"/>
    <p:sldId id="671" r:id="rId77"/>
    <p:sldId id="672" r:id="rId78"/>
    <p:sldId id="673" r:id="rId79"/>
    <p:sldId id="674" r:id="rId80"/>
    <p:sldId id="675" r:id="rId81"/>
    <p:sldId id="676" r:id="rId82"/>
    <p:sldId id="678" r:id="rId83"/>
    <p:sldId id="679" r:id="rId84"/>
    <p:sldId id="684" r:id="rId85"/>
    <p:sldId id="685" r:id="rId86"/>
    <p:sldId id="688" r:id="rId87"/>
    <p:sldId id="680" r:id="rId88"/>
    <p:sldId id="681" r:id="rId89"/>
    <p:sldId id="682" r:id="rId90"/>
    <p:sldId id="689" r:id="rId91"/>
    <p:sldId id="690" r:id="rId92"/>
  </p:sldIdLst>
  <p:sldSz cx="9144000" cy="6858000" type="screen4x3"/>
  <p:notesSz cx="6858000" cy="9144000"/>
  <p:custDataLst>
    <p:tags r:id="rId95"/>
  </p:custData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00"/>
    <a:srgbClr val="FF6600"/>
    <a:srgbClr val="800080"/>
    <a:srgbClr val="66FFFF"/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554" autoAdjust="0"/>
    <p:restoredTop sz="87974" autoAdjust="0"/>
  </p:normalViewPr>
  <p:slideViewPr>
    <p:cSldViewPr snapToGrid="0">
      <p:cViewPr varScale="1">
        <p:scale>
          <a:sx n="84" d="100"/>
          <a:sy n="84" d="100"/>
        </p:scale>
        <p:origin x="1843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2886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62" d="100"/>
          <a:sy n="62" d="100"/>
        </p:scale>
        <p:origin x="3226" y="7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tags" Target="tags/tag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handoutMaster" Target="handoutMasters/handoutMaster1.xml"/><Relationship Id="rId9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notesMaster" Target="notesMasters/notesMaster1.xml"/><Relationship Id="rId98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94191BD-87D7-DD04-C07B-67A94804F9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1C9F88-13C2-04DB-9E66-562FB53C0E0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97AAAF-40CA-482A-97C1-2D297165356D}" type="datetimeFigureOut">
              <a:rPr lang="en-US" smtClean="0"/>
              <a:t>4/9/2024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4A7A89-BF7A-1BD2-FF84-84B7CA3E755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159CFB-61D6-9D9D-ED6B-DEE93118B98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DB7721-019B-481A-8455-AF18BB4731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6352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fld id="{D7060604-AE71-4C08-A949-AF2A535F0551}" type="datetimeFigureOut">
              <a:rPr lang="en-US"/>
              <a:pPr>
                <a:defRPr/>
              </a:pPr>
              <a:t>4/9/2024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23E8CF86-90DE-4A0B-86D1-084D91DB4D6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651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699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1747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3795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5843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7891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9939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1987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4035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6083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638929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6083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7474622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6083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1292821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8131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2227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Dispatch : </a:t>
            </a:r>
            <a:r>
              <a:rPr lang="en-US" altLang="en-US" dirty="0" err="1"/>
              <a:t>gửi</a:t>
            </a:r>
            <a:r>
              <a:rPr lang="en-US" altLang="en-US" dirty="0"/>
              <a:t> </a:t>
            </a:r>
            <a:r>
              <a:rPr lang="en-US" altLang="en-US" dirty="0" err="1"/>
              <a:t>đi</a:t>
            </a:r>
            <a:endParaRPr lang="en-US" altLang="en-US"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4275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3168086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4275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6323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0419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Comply : </a:t>
            </a:r>
            <a:r>
              <a:rPr lang="en-US" altLang="en-US" dirty="0" err="1"/>
              <a:t>tuân</a:t>
            </a:r>
            <a:r>
              <a:rPr lang="en-US" altLang="en-US" dirty="0"/>
              <a:t> </a:t>
            </a:r>
            <a:r>
              <a:rPr lang="en-US" altLang="en-US" dirty="0" err="1"/>
              <a:t>theo</a:t>
            </a:r>
            <a:endParaRPr lang="en-US" altLang="en-US" dirty="0"/>
          </a:p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2467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4515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6563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Idempotency and Safety : Bình </a:t>
            </a:r>
            <a:r>
              <a:rPr lang="en-US" altLang="en-US" dirty="0" err="1"/>
              <a:t>đẳng</a:t>
            </a:r>
            <a:r>
              <a:rPr lang="en-US" altLang="en-US" dirty="0"/>
              <a:t> </a:t>
            </a:r>
            <a:r>
              <a:rPr lang="en-US" altLang="en-US" dirty="0" err="1"/>
              <a:t>và</a:t>
            </a:r>
            <a:r>
              <a:rPr lang="en-US" altLang="en-US" dirty="0"/>
              <a:t> An </a:t>
            </a:r>
            <a:r>
              <a:rPr lang="en-US" altLang="en-US" dirty="0" err="1"/>
              <a:t>toàn</a:t>
            </a:r>
            <a:endParaRPr lang="en-US" altLang="en-US" dirty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0659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2707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65619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2707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Interactive : </a:t>
            </a:r>
            <a:r>
              <a:rPr lang="en-US" altLang="en-US" dirty="0" err="1"/>
              <a:t>tương</a:t>
            </a:r>
            <a:r>
              <a:rPr lang="en-US" altLang="en-US" dirty="0"/>
              <a:t> </a:t>
            </a:r>
            <a:r>
              <a:rPr lang="en-US" altLang="en-US" dirty="0" err="1"/>
              <a:t>tác</a:t>
            </a:r>
            <a:endParaRPr lang="en-US" altLang="en-US" dirty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4755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-</a:t>
            </a:r>
            <a:r>
              <a:rPr lang="vi-VN" altLang="en-US" dirty="0"/>
              <a:t>Tài liệu HTML cấp thấp (Tính ổn định tĩnh không được duy trì)</a:t>
            </a:r>
            <a:endParaRPr lang="en-US" altLang="en-US" dirty="0"/>
          </a:p>
          <a:p>
            <a:r>
              <a:rPr lang="en-US" altLang="en-US" dirty="0"/>
              <a:t>-</a:t>
            </a:r>
            <a:r>
              <a:rPr lang="vi-VN" altLang="en-US" dirty="0"/>
              <a:t>Quản lý phiên không rõ ràng (luồng kiểm soát trong mã rất không rõ ràng)</a:t>
            </a:r>
            <a:endParaRPr lang="en-US" altLang="en-US" dirty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4755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3379219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6739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8737506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7763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57171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8787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9689354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8787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622424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2707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87728921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2707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50938514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2707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97154900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6803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9165031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8851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1143000" lvl="2" indent="-228600"/>
            <a:endParaRPr lang="en-US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1139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2339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5149201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4387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6316656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6435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7186655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8483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938301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1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0531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9658411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2579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26226355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4627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5256045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6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5347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7593655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6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5347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5114645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6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5347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0451336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5107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D:\Training\JavaWeb\Demo\IntroductionJSP\build\web&gt;jar -</a:t>
            </a:r>
            <a:r>
              <a:rPr lang="en-US" altLang="en-US" dirty="0" err="1"/>
              <a:t>cvf</a:t>
            </a:r>
            <a:r>
              <a:rPr lang="en-US" altLang="en-US" dirty="0"/>
              <a:t> </a:t>
            </a:r>
            <a:r>
              <a:rPr lang="en-US" altLang="en-US" dirty="0" err="1"/>
              <a:t>introjsp.war</a:t>
            </a:r>
            <a:r>
              <a:rPr lang="en-US" altLang="en-US" dirty="0"/>
              <a:t> *.</a:t>
            </a:r>
            <a:r>
              <a:rPr lang="en-US" altLang="en-US" dirty="0" err="1"/>
              <a:t>jsp</a:t>
            </a:r>
            <a:r>
              <a:rPr lang="en-US" altLang="en-US" dirty="0"/>
              <a:t> WEB-INF/*</a:t>
            </a: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3187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7172218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9571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5789554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5475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746163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9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1619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1387620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3667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0046737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5715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4953411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7763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790580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9811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21846795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1859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53121966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3907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11521217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8003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6810600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0051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95856722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5235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644107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7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7283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05233147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2099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17131102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4147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42716665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6195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70537376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8243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12295255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9331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04675900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1379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656185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555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5603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>
              <a:solidFill>
                <a:srgbClr val="00FF00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232E5529-6204-B089-7DB7-D98D7F68E2F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6166" y="6480699"/>
            <a:ext cx="1387761" cy="365125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fld id="{85320774-D83E-4A24-B2C0-04A6A90CA626}" type="datetime1">
              <a:rPr lang="en-US" smtClean="0"/>
              <a:t>4/9/2024</a:t>
            </a:fld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E437BDDB-1815-7C1B-497B-88541D3A08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00800" y="6482052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fld id="{CC0149FD-98BB-4821-915B-09C9BFE4B72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564BC01-CA38-E6D1-5B0A-B4E298176C49}"/>
              </a:ext>
            </a:extLst>
          </p:cNvPr>
          <p:cNvSpPr txBox="1"/>
          <p:nvPr userDrawn="1"/>
        </p:nvSpPr>
        <p:spPr>
          <a:xfrm>
            <a:off x="1" y="600803"/>
            <a:ext cx="207390" cy="973473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7183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>
            <a:lvl1pPr>
              <a:buClr>
                <a:schemeClr val="tx2">
                  <a:lumMod val="60000"/>
                  <a:lumOff val="40000"/>
                </a:schemeClr>
              </a:buClr>
              <a:buSzPct val="80000"/>
              <a:buFont typeface="Wingdings" pitchFamily="2" charset="2"/>
              <a:buChar char="l"/>
              <a:defRPr>
                <a:latin typeface="Arial" pitchFamily="34" charset="0"/>
                <a:cs typeface="Arial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37084FC4-54BF-8793-2368-DE75B065C4D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6166" y="6480699"/>
            <a:ext cx="1387761" cy="365125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fld id="{60C78A64-000A-4C8D-9D9F-3F10219C9F02}" type="datetime1">
              <a:rPr lang="en-US" smtClean="0"/>
              <a:t>4/9/2024</a:t>
            </a:fld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B098F566-95FE-45F6-47AB-35C0D56CA6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00800" y="6482052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fld id="{CC0149FD-98BB-4821-915B-09C9BFE4B72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4F9EF8D-CE3B-1B95-196D-029371815EAD}"/>
              </a:ext>
            </a:extLst>
          </p:cNvPr>
          <p:cNvSpPr txBox="1"/>
          <p:nvPr userDrawn="1"/>
        </p:nvSpPr>
        <p:spPr>
          <a:xfrm>
            <a:off x="1" y="600803"/>
            <a:ext cx="207390" cy="973473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7835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E8A2A2C2-BA4A-273B-D933-E217A01B02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6166" y="6480699"/>
            <a:ext cx="1387761" cy="365125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fld id="{441AF2AC-4C04-4F47-BEE1-9725DAD36C40}" type="datetime1">
              <a:rPr lang="en-US" smtClean="0"/>
              <a:t>4/9/2024</a:t>
            </a:fld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EAC3585-0E0F-3DA6-12B8-B84F5971AD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00800" y="6482052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fld id="{CC0149FD-98BB-4821-915B-09C9BFE4B72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5AEB81-47A0-1B84-C6AB-C1F6F23E7D41}"/>
              </a:ext>
            </a:extLst>
          </p:cNvPr>
          <p:cNvSpPr txBox="1"/>
          <p:nvPr userDrawn="1"/>
        </p:nvSpPr>
        <p:spPr>
          <a:xfrm>
            <a:off x="1" y="600803"/>
            <a:ext cx="207390" cy="973473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5417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8453FE9D-9D8E-0473-0E8D-B5678840653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6166" y="6480699"/>
            <a:ext cx="1387761" cy="365125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fld id="{C1FD298A-7873-441D-A2D7-A5C48ECE7600}" type="datetime1">
              <a:rPr lang="en-US" smtClean="0"/>
              <a:t>4/9/2024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433BB7-E5C2-F989-39F3-42581F84EA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00800" y="6482052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fld id="{CC0149FD-98BB-4821-915B-09C9BFE4B72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C4297C1-5DAA-51FC-E948-4C10708402C2}"/>
              </a:ext>
            </a:extLst>
          </p:cNvPr>
          <p:cNvSpPr txBox="1"/>
          <p:nvPr userDrawn="1"/>
        </p:nvSpPr>
        <p:spPr>
          <a:xfrm>
            <a:off x="1" y="600803"/>
            <a:ext cx="207390" cy="973473"/>
          </a:xfrm>
          <a:prstGeom prst="rect">
            <a:avLst/>
          </a:prstGeom>
          <a:solidFill>
            <a:srgbClr val="FF6600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5874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2355DA3-EE37-340A-FDBB-453A9B541324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8F951D-809F-B8BA-DF58-153276DFF5C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10775EA-B558-292F-8F27-A67297F14671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275775" y="22396"/>
            <a:ext cx="824704" cy="66121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F213C10-F068-845D-9623-E136CBFFA8B8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98937" y="70884"/>
            <a:ext cx="1738911" cy="44635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B499177-3339-E637-3CDF-85A4061F3974}"/>
              </a:ext>
            </a:extLst>
          </p:cNvPr>
          <p:cNvSpPr txBox="1"/>
          <p:nvPr userDrawn="1"/>
        </p:nvSpPr>
        <p:spPr>
          <a:xfrm>
            <a:off x="0" y="6479766"/>
            <a:ext cx="9144000" cy="369332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684C7A-7178-D43E-F919-41366BFE3E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6166" y="6480699"/>
            <a:ext cx="1387761" cy="365125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fld id="{85320774-D83E-4A24-B2C0-04A6A90CA626}" type="datetime1">
              <a:rPr lang="en-US" smtClean="0"/>
              <a:t>4/9/2024</a:t>
            </a:fld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6D4696C5-BA77-0C74-4695-31B0F0DCF0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00800" y="6482052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fld id="{CC0149FD-98BB-4821-915B-09C9BFE4B72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BEEFE7-1CB5-B3DD-6265-FBFDF5E0AACE}"/>
              </a:ext>
            </a:extLst>
          </p:cNvPr>
          <p:cNvSpPr txBox="1"/>
          <p:nvPr userDrawn="1"/>
        </p:nvSpPr>
        <p:spPr>
          <a:xfrm>
            <a:off x="1" y="600803"/>
            <a:ext cx="207390" cy="973473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32" r:id="rId1"/>
    <p:sldLayoutId id="2147483833" r:id="rId2"/>
    <p:sldLayoutId id="2147483837" r:id="rId3"/>
    <p:sldLayoutId id="2147483838" r:id="rId4"/>
  </p:sldLayoutIdLst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host:port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localhost:8086/targetServlet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microsoft.com/" TargetMode="External"/><Relationship Id="rId5" Type="http://schemas.openxmlformats.org/officeDocument/2006/relationships/image" Target="../media/image13.wmf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7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3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0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8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5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4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0.png"/><Relationship Id="rId5" Type="http://schemas.openxmlformats.org/officeDocument/2006/relationships/image" Target="../media/image88.png"/><Relationship Id="rId4" Type="http://schemas.openxmlformats.org/officeDocument/2006/relationships/image" Target="../media/image86.pn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4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4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4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4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ctrTitle"/>
          </p:nvPr>
        </p:nvSpPr>
        <p:spPr>
          <a:xfrm>
            <a:off x="0" y="1833563"/>
            <a:ext cx="9144000" cy="2438400"/>
          </a:xfrm>
        </p:spPr>
        <p:txBody>
          <a:bodyPr/>
          <a:lstStyle/>
          <a:p>
            <a:pPr eaLnBrk="1" hangingPunct="1"/>
            <a:r>
              <a:rPr lang="en-US" alt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Servlet Model </a:t>
            </a:r>
            <a:br>
              <a:rPr lang="en-US" alt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alt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4000" b="1" dirty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 Methods</a:t>
            </a:r>
            <a:br>
              <a:rPr lang="en-US" altLang="en-US" sz="4000" b="1" dirty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4000" b="1" dirty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Form Parameters</a:t>
            </a:r>
            <a:br>
              <a:rPr lang="en-US" altLang="en-US" sz="4000" b="1" dirty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4000" b="1" dirty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Requests</a:t>
            </a:r>
            <a:br>
              <a:rPr lang="en-US" altLang="en-US" sz="4000" b="1" dirty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4000" b="1" dirty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Responses</a:t>
            </a:r>
            <a:br>
              <a:rPr lang="en-US" altLang="en-US" sz="4000" b="1" dirty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4000" b="1" dirty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Servlet Life Cycle</a:t>
            </a:r>
            <a:br>
              <a:rPr lang="en-US" altLang="en-US" sz="4000" b="1" dirty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altLang="en-US" sz="4000" i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4919037-79A2-B551-2A4E-5C4D88D0B27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DCF177B-1AF6-434A-884D-B0D904EB538A}" type="datetime1">
              <a:rPr lang="en-US" smtClean="0"/>
              <a:t>4/9/2024</a:t>
            </a:fld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21961E6-7715-1525-B50B-B9547C3D40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C0149FD-98BB-4821-915B-09C9BFE4B727}" type="slidenum">
              <a:rPr lang="en-US" smtClean="0"/>
              <a:pPr/>
              <a:t>1</a:t>
            </a:fld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/>
          </p:cNvSpPr>
          <p:nvPr>
            <p:ph type="title" idx="4294967295"/>
          </p:nvPr>
        </p:nvSpPr>
        <p:spPr>
          <a:xfrm>
            <a:off x="914400" y="0"/>
            <a:ext cx="8229600" cy="1417638"/>
          </a:xfrm>
          <a:prstGeom prst="rect">
            <a:avLst/>
          </a:prstGeom>
        </p:spPr>
        <p:txBody>
          <a:bodyPr/>
          <a:lstStyle/>
          <a:p>
            <a: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  <a:t>HTML Introduction </a:t>
            </a:r>
            <a:b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HTML Tags</a:t>
            </a:r>
            <a:r>
              <a:rPr lang="en-US" alt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24579" name="Rectangle 3"/>
          <p:cNvSpPr>
            <a:spLocks noGrp="1"/>
          </p:cNvSpPr>
          <p:nvPr>
            <p:ph type="body" idx="4294967295"/>
          </p:nvPr>
        </p:nvSpPr>
        <p:spPr>
          <a:xfrm>
            <a:off x="0" y="1398588"/>
            <a:ext cx="9144000" cy="5316537"/>
          </a:xfrm>
          <a:prstGeom prst="rect">
            <a:avLst/>
          </a:prstGeom>
        </p:spPr>
        <p:txBody>
          <a:bodyPr/>
          <a:lstStyle/>
          <a:p>
            <a:pPr algn="just" eaLnBrk="1" hangingPunct="1"/>
            <a:r>
              <a:rPr lang="en-US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HTML markup tags are usually called </a:t>
            </a:r>
            <a:r>
              <a:rPr lang="en-US" alt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HTML tags</a:t>
            </a:r>
          </a:p>
          <a:p>
            <a:pPr lvl="1" algn="just"/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HTML tags are keywords surrounded by </a:t>
            </a:r>
            <a:r>
              <a:rPr lang="en-US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angle brackets, that begin “&lt;” </a:t>
            </a: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finish with “&gt;”, </a:t>
            </a: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like &lt;html&gt;</a:t>
            </a:r>
          </a:p>
          <a:p>
            <a:pPr lvl="1" algn="just"/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HTML tags normally </a:t>
            </a:r>
            <a:r>
              <a:rPr lang="en-US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come in pairs</a:t>
            </a: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like &lt;b&gt; and &lt;/b&gt;</a:t>
            </a:r>
          </a:p>
          <a:p>
            <a:pPr lvl="2" algn="just"/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The first tag in a pair is the </a:t>
            </a:r>
            <a:r>
              <a:rPr lang="en-US" alt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start tag,</a:t>
            </a: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the second tag is the </a:t>
            </a:r>
            <a:r>
              <a:rPr lang="en-US" alt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end tag</a:t>
            </a:r>
            <a:endParaRPr lang="en-US" alt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 algn="just"/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Start and end tags are also called </a:t>
            </a:r>
            <a:r>
              <a:rPr lang="en-US" alt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opening tags</a:t>
            </a: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alt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closing tags</a:t>
            </a: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r>
              <a:rPr lang="en-US" alt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Web Browser</a:t>
            </a:r>
          </a:p>
          <a:p>
            <a:pPr lvl="1" algn="just"/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purpose</a:t>
            </a: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of a web browser (like Internet Explorer, or Firefox, etc) is to </a:t>
            </a:r>
            <a:r>
              <a:rPr lang="en-US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read HTML documents</a:t>
            </a: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display</a:t>
            </a: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them as web pages. </a:t>
            </a:r>
          </a:p>
          <a:p>
            <a:pPr lvl="1" algn="just"/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The browser </a:t>
            </a:r>
            <a:r>
              <a:rPr lang="en-US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does not display </a:t>
            </a: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the HTML tags, but uses the tags to </a:t>
            </a:r>
            <a:r>
              <a:rPr lang="en-US" altLang="en-US" sz="2400" b="1" u="sng">
                <a:latin typeface="Times New Roman" panose="02020603050405020304" pitchFamily="18" charset="0"/>
                <a:cs typeface="Times New Roman" panose="02020603050405020304" pitchFamily="18" charset="0"/>
              </a:rPr>
              <a:t>interpret</a:t>
            </a: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the content of the page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CE09A9-F34B-2994-AAB4-A8BCC31629B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15A7CEA5-93E9-4B4E-8E07-E50D720EC463}" type="datetime1">
              <a:rPr lang="en-US" smtClean="0"/>
              <a:t>4/9/2024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A064B69-C053-D7CD-E12E-10B6A3D511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C0149FD-98BB-4821-915B-09C9BFE4B727}" type="slidenum">
              <a:rPr lang="en-US" smtClean="0"/>
              <a:pPr/>
              <a:t>10</a:t>
            </a:fld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8" name="Rectangle 2"/>
          <p:cNvSpPr>
            <a:spLocks noGrp="1"/>
          </p:cNvSpPr>
          <p:nvPr>
            <p:ph type="title" idx="4294967295"/>
          </p:nvPr>
        </p:nvSpPr>
        <p:spPr>
          <a:xfrm>
            <a:off x="914400" y="0"/>
            <a:ext cx="8229600" cy="1077913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85000"/>
              </a:lnSpc>
            </a:pPr>
            <a: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  <a:t>HTML Introduction </a:t>
            </a:r>
            <a:b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Example </a:t>
            </a:r>
            <a:r>
              <a:rPr lang="en-US" alt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5B0A17B-E4AC-0391-8D49-ACA0BB9E59A3}"/>
              </a:ext>
            </a:extLst>
          </p:cNvPr>
          <p:cNvGrpSpPr/>
          <p:nvPr/>
        </p:nvGrpSpPr>
        <p:grpSpPr>
          <a:xfrm>
            <a:off x="32275" y="630234"/>
            <a:ext cx="7035281" cy="3473885"/>
            <a:chOff x="62338" y="364226"/>
            <a:chExt cx="6933524" cy="3527992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338" y="364226"/>
              <a:ext cx="6876595" cy="3527992"/>
            </a:xfrm>
            <a:prstGeom prst="rect">
              <a:avLst/>
            </a:prstGeom>
          </p:spPr>
        </p:pic>
        <p:sp>
          <p:nvSpPr>
            <p:cNvPr id="13" name="Rectangle 23"/>
            <p:cNvSpPr>
              <a:spLocks noChangeArrowheads="1"/>
            </p:cNvSpPr>
            <p:nvPr/>
          </p:nvSpPr>
          <p:spPr bwMode="auto">
            <a:xfrm>
              <a:off x="1223202" y="2098330"/>
              <a:ext cx="1587500" cy="183064"/>
            </a:xfrm>
            <a:prstGeom prst="rect">
              <a:avLst/>
            </a:prstGeom>
            <a:noFill/>
            <a:ln w="25400">
              <a:solidFill>
                <a:srgbClr val="FF33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" name="Rectangle 23"/>
            <p:cNvSpPr>
              <a:spLocks noChangeArrowheads="1"/>
            </p:cNvSpPr>
            <p:nvPr/>
          </p:nvSpPr>
          <p:spPr bwMode="auto">
            <a:xfrm>
              <a:off x="1223202" y="2782957"/>
              <a:ext cx="2403475" cy="194020"/>
            </a:xfrm>
            <a:prstGeom prst="rect">
              <a:avLst/>
            </a:prstGeom>
            <a:noFill/>
            <a:ln w="25400">
              <a:solidFill>
                <a:srgbClr val="7030A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" name="Rectangle 23"/>
            <p:cNvSpPr>
              <a:spLocks noChangeArrowheads="1"/>
            </p:cNvSpPr>
            <p:nvPr/>
          </p:nvSpPr>
          <p:spPr bwMode="auto">
            <a:xfrm>
              <a:off x="1223202" y="2976977"/>
              <a:ext cx="2403475" cy="161218"/>
            </a:xfrm>
            <a:prstGeom prst="rect">
              <a:avLst/>
            </a:prstGeom>
            <a:noFill/>
            <a:ln w="25400">
              <a:solidFill>
                <a:srgbClr val="00B05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Rectangle 23"/>
            <p:cNvSpPr>
              <a:spLocks noChangeArrowheads="1"/>
            </p:cNvSpPr>
            <p:nvPr/>
          </p:nvSpPr>
          <p:spPr bwMode="auto">
            <a:xfrm>
              <a:off x="1249706" y="3172690"/>
              <a:ext cx="5746156" cy="392144"/>
            </a:xfrm>
            <a:prstGeom prst="rect">
              <a:avLst/>
            </a:prstGeom>
            <a:noFill/>
            <a:ln w="25400">
              <a:solidFill>
                <a:srgbClr val="007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Rectangle 23"/>
            <p:cNvSpPr>
              <a:spLocks noChangeArrowheads="1"/>
            </p:cNvSpPr>
            <p:nvPr/>
          </p:nvSpPr>
          <p:spPr bwMode="auto">
            <a:xfrm>
              <a:off x="1223202" y="2294043"/>
              <a:ext cx="5445125" cy="165253"/>
            </a:xfrm>
            <a:prstGeom prst="rect">
              <a:avLst/>
            </a:prstGeom>
            <a:noFill/>
            <a:ln w="25400">
              <a:solidFill>
                <a:srgbClr val="FFFF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71EDE199-5053-8020-7A0E-E8AE98DBEE5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825E44B-B0C9-4CC6-84FC-587F116104D2}" type="datetime1">
              <a:rPr lang="en-US" smtClean="0"/>
              <a:t>4/9/2024</a:t>
            </a:fld>
            <a:endParaRPr lang="en-US" dirty="0"/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926625CD-2299-5467-C6BA-C3364EFA7A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C0149FD-98BB-4821-915B-09C9BFE4B727}" type="slidenum">
              <a:rPr lang="en-US" smtClean="0"/>
              <a:pPr/>
              <a:t>11</a:t>
            </a:fld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D9CA06B-A128-59E6-A420-D871C03A5C40}"/>
              </a:ext>
            </a:extLst>
          </p:cNvPr>
          <p:cNvGrpSpPr/>
          <p:nvPr/>
        </p:nvGrpSpPr>
        <p:grpSpPr>
          <a:xfrm>
            <a:off x="3088891" y="4082965"/>
            <a:ext cx="5955761" cy="2387364"/>
            <a:chOff x="2258467" y="3924244"/>
            <a:chExt cx="6801283" cy="2606236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BFB5C7A3-DBDB-1907-5068-3AC1BDD9AF0F}"/>
                </a:ext>
              </a:extLst>
            </p:cNvPr>
            <p:cNvGrpSpPr/>
            <p:nvPr/>
          </p:nvGrpSpPr>
          <p:grpSpPr>
            <a:xfrm>
              <a:off x="2258467" y="3924244"/>
              <a:ext cx="6801283" cy="2544627"/>
              <a:chOff x="1410714" y="3758084"/>
              <a:chExt cx="7772573" cy="3051069"/>
            </a:xfrm>
          </p:grpSpPr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63715" y="3758084"/>
                <a:ext cx="7719572" cy="3051069"/>
              </a:xfrm>
              <a:prstGeom prst="rect">
                <a:avLst/>
              </a:prstGeom>
            </p:spPr>
          </p:pic>
          <p:sp>
            <p:nvSpPr>
              <p:cNvPr id="5" name="Rectangle 23"/>
              <p:cNvSpPr>
                <a:spLocks noChangeArrowheads="1"/>
              </p:cNvSpPr>
              <p:nvPr/>
            </p:nvSpPr>
            <p:spPr bwMode="auto">
              <a:xfrm>
                <a:off x="1410714" y="4606942"/>
                <a:ext cx="3121025" cy="534988"/>
              </a:xfrm>
              <a:prstGeom prst="rect">
                <a:avLst/>
              </a:prstGeom>
              <a:noFill/>
              <a:ln w="25400">
                <a:solidFill>
                  <a:srgbClr val="7030A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" name="Rectangle 23"/>
              <p:cNvSpPr>
                <a:spLocks noChangeArrowheads="1"/>
              </p:cNvSpPr>
              <p:nvPr/>
            </p:nvSpPr>
            <p:spPr bwMode="auto">
              <a:xfrm>
                <a:off x="1476422" y="5343560"/>
                <a:ext cx="1547812" cy="290513"/>
              </a:xfrm>
              <a:prstGeom prst="rect">
                <a:avLst/>
              </a:prstGeom>
              <a:noFill/>
              <a:ln w="25400">
                <a:solidFill>
                  <a:srgbClr val="00B05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" name="Rectangle 23"/>
              <p:cNvSpPr>
                <a:spLocks noChangeArrowheads="1"/>
              </p:cNvSpPr>
              <p:nvPr/>
            </p:nvSpPr>
            <p:spPr bwMode="auto">
              <a:xfrm>
                <a:off x="1472626" y="5713585"/>
                <a:ext cx="1079500" cy="304800"/>
              </a:xfrm>
              <a:prstGeom prst="rect">
                <a:avLst/>
              </a:prstGeom>
              <a:noFill/>
              <a:ln w="25400">
                <a:solidFill>
                  <a:srgbClr val="007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6" name="Straight Arrow Connector 15"/>
              <p:cNvCxnSpPr/>
              <p:nvPr/>
            </p:nvCxnSpPr>
            <p:spPr>
              <a:xfrm>
                <a:off x="2323526" y="6031085"/>
                <a:ext cx="487178" cy="534438"/>
              </a:xfrm>
              <a:prstGeom prst="straightConnector1">
                <a:avLst/>
              </a:prstGeom>
              <a:ln w="19050">
                <a:solidFill>
                  <a:srgbClr val="0070C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" name="Rectangle 23"/>
              <p:cNvSpPr>
                <a:spLocks noChangeArrowheads="1"/>
              </p:cNvSpPr>
              <p:nvPr/>
            </p:nvSpPr>
            <p:spPr bwMode="auto">
              <a:xfrm>
                <a:off x="7042082" y="4047641"/>
                <a:ext cx="829709" cy="365125"/>
              </a:xfrm>
              <a:prstGeom prst="rect">
                <a:avLst/>
              </a:prstGeom>
              <a:noFill/>
              <a:ln w="25400">
                <a:solidFill>
                  <a:srgbClr val="FF33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22" name="Rectangle 23">
              <a:extLst>
                <a:ext uri="{FF2B5EF4-FFF2-40B4-BE49-F238E27FC236}">
                  <a16:creationId xmlns:a16="http://schemas.microsoft.com/office/drawing/2014/main" id="{C5CAE25E-EF5E-8F91-2F84-71B578E664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58468" y="6276273"/>
              <a:ext cx="2743200" cy="254207"/>
            </a:xfrm>
            <a:prstGeom prst="rect">
              <a:avLst/>
            </a:prstGeom>
            <a:noFill/>
            <a:ln w="25400">
              <a:solidFill>
                <a:srgbClr val="007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/>
          </p:cNvSpPr>
          <p:nvPr>
            <p:ph type="title" idx="4294967295"/>
          </p:nvPr>
        </p:nvSpPr>
        <p:spPr>
          <a:xfrm>
            <a:off x="914400" y="28575"/>
            <a:ext cx="8229600" cy="1019175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85000"/>
              </a:lnSpc>
            </a:pPr>
            <a: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  <a:t>Form Parameters</a:t>
            </a:r>
            <a:b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HTML Form</a:t>
            </a:r>
          </a:p>
        </p:txBody>
      </p:sp>
      <p:sp>
        <p:nvSpPr>
          <p:cNvPr id="28675" name="Rectangle 3"/>
          <p:cNvSpPr>
            <a:spLocks noGrp="1"/>
          </p:cNvSpPr>
          <p:nvPr>
            <p:ph type="body" idx="4294967295"/>
          </p:nvPr>
        </p:nvSpPr>
        <p:spPr>
          <a:xfrm>
            <a:off x="0" y="1036638"/>
            <a:ext cx="9144000" cy="5478462"/>
          </a:xfrm>
          <a:prstGeom prst="rect">
            <a:avLst/>
          </a:prstGeom>
        </p:spPr>
        <p:txBody>
          <a:bodyPr/>
          <a:lstStyle/>
          <a:p>
            <a:pPr algn="just">
              <a:lnSpc>
                <a:spcPct val="90000"/>
              </a:lnSpc>
            </a:pPr>
            <a:r>
              <a:rPr lang="en-US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A form is defined on a web page </a:t>
            </a:r>
            <a:r>
              <a:rPr lang="en-US" alt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starting</a:t>
            </a:r>
            <a:r>
              <a:rPr lang="en-US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 with the opening tag </a:t>
            </a:r>
            <a:r>
              <a:rPr lang="en-US" alt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&lt;form&gt;</a:t>
            </a:r>
            <a:r>
              <a:rPr lang="en-US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alt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ending</a:t>
            </a:r>
            <a:r>
              <a:rPr lang="en-US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 with closing tag </a:t>
            </a:r>
            <a:r>
              <a:rPr lang="en-US" alt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&lt;/form&gt;</a:t>
            </a:r>
          </a:p>
          <a:p>
            <a:pPr algn="just">
              <a:lnSpc>
                <a:spcPct val="90000"/>
              </a:lnSpc>
            </a:pPr>
            <a:r>
              <a:rPr lang="en-US" alt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Syntax</a:t>
            </a:r>
            <a:r>
              <a:rPr lang="en-US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altLang="en-US" sz="280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&lt;form action=“target” [method=“HTTP method”]&gt;</a:t>
            </a:r>
          </a:p>
          <a:p>
            <a:pPr lvl="1" algn="just">
              <a:lnSpc>
                <a:spcPct val="90000"/>
              </a:lnSpc>
            </a:pPr>
            <a:r>
              <a:rPr lang="en-US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action</a:t>
            </a: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attribute </a:t>
            </a:r>
            <a:r>
              <a:rPr lang="en-US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presents</a:t>
            </a: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value</a:t>
            </a: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that </a:t>
            </a:r>
            <a:r>
              <a:rPr lang="en-US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contains</a:t>
            </a: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some </a:t>
            </a:r>
            <a:r>
              <a:rPr lang="en-US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target resource</a:t>
            </a: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in the web application (e.g. Servlet or JSP)</a:t>
            </a:r>
          </a:p>
          <a:p>
            <a:pPr lvl="1" algn="just">
              <a:lnSpc>
                <a:spcPct val="90000"/>
              </a:lnSpc>
            </a:pPr>
            <a:r>
              <a:rPr lang="en-US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method</a:t>
            </a: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attribute </a:t>
            </a:r>
            <a:r>
              <a:rPr lang="en-US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denotes</a:t>
            </a: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the </a:t>
            </a:r>
            <a:r>
              <a:rPr lang="en-US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HTTP method</a:t>
            </a: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to </a:t>
            </a:r>
            <a:r>
              <a:rPr lang="en-US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execute</a:t>
            </a: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. The </a:t>
            </a:r>
            <a:r>
              <a:rPr lang="en-US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default</a:t>
            </a: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is to execute </a:t>
            </a:r>
            <a:r>
              <a:rPr lang="en-US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HTTP GET </a:t>
            </a: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when the </a:t>
            </a:r>
            <a:r>
              <a:rPr lang="en-US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form is submitted</a:t>
            </a:r>
          </a:p>
          <a:p>
            <a:pPr lvl="1" algn="just">
              <a:lnSpc>
                <a:spcPct val="90000"/>
              </a:lnSpc>
            </a:pPr>
            <a:r>
              <a:rPr lang="en-US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Notes</a:t>
            </a: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: the </a:t>
            </a:r>
            <a:r>
              <a:rPr lang="en-US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action</a:t>
            </a: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parameter </a:t>
            </a:r>
            <a:r>
              <a:rPr lang="en-US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obeys</a:t>
            </a: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the </a:t>
            </a:r>
            <a:r>
              <a:rPr lang="en-US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rules</a:t>
            </a:r>
          </a:p>
          <a:p>
            <a:pPr lvl="2" algn="just">
              <a:lnSpc>
                <a:spcPct val="90000"/>
              </a:lnSpc>
            </a:pPr>
            <a:r>
              <a:rPr lang="en-US" alt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action=“targetServlet”:</a:t>
            </a: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the browser will </a:t>
            </a:r>
            <a:r>
              <a:rPr lang="en-US" alt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assume</a:t>
            </a: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that targetServlet resides in the </a:t>
            </a:r>
            <a:r>
              <a:rPr lang="en-US" alt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same</a:t>
            </a: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place the default page</a:t>
            </a: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as index.jsp or index.html</a:t>
            </a:r>
          </a:p>
          <a:p>
            <a:pPr lvl="2" algn="just">
              <a:lnSpc>
                <a:spcPct val="90000"/>
              </a:lnSpc>
            </a:pPr>
            <a:r>
              <a:rPr lang="en-US" alt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action=“/targetServlet”:</a:t>
            </a: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the browser will </a:t>
            </a:r>
            <a:r>
              <a:rPr lang="en-US" alt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asume</a:t>
            </a: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the the </a:t>
            </a:r>
            <a:r>
              <a:rPr lang="en-US" alt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path</a:t>
            </a: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at</a:t>
            </a: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the </a:t>
            </a:r>
            <a:r>
              <a:rPr lang="en-US" alt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root</a:t>
            </a: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location</a:t>
            </a: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for specified host (</a:t>
            </a: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http://host:port</a:t>
            </a: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). </a:t>
            </a:r>
          </a:p>
          <a:p>
            <a:pPr lvl="3" algn="just">
              <a:lnSpc>
                <a:spcPct val="90000"/>
              </a:lnSpc>
            </a:pPr>
            <a:r>
              <a:rPr lang="en-US" alt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Ex</a:t>
            </a: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http://localhost:8086/targetServlet</a:t>
            </a: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lvl="2" algn="just">
              <a:lnSpc>
                <a:spcPct val="90000"/>
              </a:lnSpc>
            </a:pPr>
            <a:r>
              <a:rPr lang="en-US" alt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action=“target?queryString”</a:t>
            </a: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:the request </a:t>
            </a:r>
            <a:r>
              <a:rPr lang="en-US" alt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send the data in queryString </a:t>
            </a: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to the URL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94A50C7-9221-8BBA-5BD7-CEB114E9D87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3420D5E-6C3D-4A39-9ABA-A34F46625806}" type="datetime1">
              <a:rPr lang="en-US" smtClean="0"/>
              <a:t>4/9/2024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37DEE1-E832-0338-13A9-2BCD3E626B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C0149FD-98BB-4821-915B-09C9BFE4B727}" type="slidenum">
              <a:rPr lang="en-US" smtClean="0"/>
              <a:pPr/>
              <a:t>12</a:t>
            </a:fld>
            <a:endParaRPr 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/>
          </p:cNvSpPr>
          <p:nvPr>
            <p:ph type="title" idx="4294967295"/>
          </p:nvPr>
        </p:nvSpPr>
        <p:spPr>
          <a:xfrm>
            <a:off x="1504950" y="74613"/>
            <a:ext cx="7639050" cy="1065212"/>
          </a:xfrm>
          <a:prstGeom prst="rect">
            <a:avLst/>
          </a:prstGeom>
        </p:spPr>
        <p:txBody>
          <a:bodyPr/>
          <a:lstStyle/>
          <a:p>
            <a:r>
              <a:rPr lang="en-US" alt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Form Parameters </a:t>
            </a:r>
            <a:b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 Tag</a:t>
            </a:r>
          </a:p>
        </p:txBody>
      </p:sp>
      <p:sp>
        <p:nvSpPr>
          <p:cNvPr id="30723" name="Rectangle 3"/>
          <p:cNvSpPr>
            <a:spLocks noGrp="1"/>
          </p:cNvSpPr>
          <p:nvPr>
            <p:ph type="body" idx="4294967295"/>
          </p:nvPr>
        </p:nvSpPr>
        <p:spPr>
          <a:xfrm>
            <a:off x="0" y="895861"/>
            <a:ext cx="9144000" cy="5464175"/>
          </a:xfrm>
          <a:prstGeom prst="rect">
            <a:avLst/>
          </a:prstGeom>
        </p:spPr>
        <p:txBody>
          <a:bodyPr/>
          <a:lstStyle/>
          <a:p>
            <a:pPr algn="just">
              <a:lnSpc>
                <a:spcPct val="80000"/>
              </a:lnSpc>
            </a:pP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used to input data</a:t>
            </a:r>
          </a:p>
          <a:p>
            <a:pPr algn="just">
              <a:lnSpc>
                <a:spcPct val="80000"/>
              </a:lnSpc>
            </a:pPr>
            <a:r>
              <a:rPr lang="en-US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Syntax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altLang="en-US" sz="2000" b="1" dirty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&lt;input type=“…” [value=“…” name=“…”] /&gt;</a:t>
            </a:r>
          </a:p>
          <a:p>
            <a:pPr lvl="1" algn="just">
              <a:lnSpc>
                <a:spcPct val="80000"/>
              </a:lnSpc>
            </a:pPr>
            <a:r>
              <a:rPr lang="en-US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type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attribute</a:t>
            </a:r>
          </a:p>
          <a:p>
            <a:pPr lvl="2" algn="just">
              <a:lnSpc>
                <a:spcPct val="80000"/>
              </a:lnSpc>
            </a:pP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Dedicates to holding a single line of text (</a:t>
            </a:r>
            <a:r>
              <a:rPr lang="en-US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text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). </a:t>
            </a:r>
          </a:p>
          <a:p>
            <a:pPr lvl="3" algn="just">
              <a:lnSpc>
                <a:spcPct val="80000"/>
              </a:lnSpc>
            </a:pPr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size</a:t>
            </a:r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attribute specifies the width of text field in characters</a:t>
            </a:r>
          </a:p>
          <a:p>
            <a:pPr lvl="3" algn="just">
              <a:lnSpc>
                <a:spcPct val="80000"/>
              </a:lnSpc>
            </a:pPr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alt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maxlength</a:t>
            </a:r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attribute controls the maximum number of characters that a user can type into the text field</a:t>
            </a:r>
          </a:p>
          <a:p>
            <a:pPr lvl="2" algn="just">
              <a:lnSpc>
                <a:spcPct val="80000"/>
              </a:lnSpc>
            </a:pP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browser should mask the character typed in by the user (</a:t>
            </a:r>
            <a:r>
              <a:rPr lang="en-US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password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lvl="2" algn="just">
              <a:lnSpc>
                <a:spcPct val="80000"/>
              </a:lnSpc>
            </a:pP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Being a hidden field – is invisible (</a:t>
            </a:r>
            <a:r>
              <a:rPr lang="en-US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hidden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lvl="2" algn="just">
              <a:lnSpc>
                <a:spcPct val="80000"/>
              </a:lnSpc>
            </a:pP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Put one or more small boxes that can be clicked to tick or check the corresponding value denote (</a:t>
            </a:r>
            <a:r>
              <a:rPr lang="en-US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checkbox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lvl="3" algn="just">
              <a:lnSpc>
                <a:spcPct val="80000"/>
              </a:lnSpc>
            </a:pPr>
            <a:r>
              <a:rPr lang="en-US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checked=“checked”</a:t>
            </a:r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sets up the checkbox as already selected</a:t>
            </a:r>
          </a:p>
          <a:p>
            <a:pPr lvl="2" algn="just">
              <a:lnSpc>
                <a:spcPct val="80000"/>
              </a:lnSpc>
            </a:pP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choice made is mutual exclusive (</a:t>
            </a:r>
            <a:r>
              <a:rPr lang="en-US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radio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lvl="3" algn="just">
              <a:lnSpc>
                <a:spcPct val="80000"/>
              </a:lnSpc>
            </a:pPr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name attribute is crucial </a:t>
            </a:r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tying together a group of radio buttons</a:t>
            </a:r>
          </a:p>
          <a:p>
            <a:pPr lvl="2" algn="just">
              <a:lnSpc>
                <a:spcPct val="80000"/>
              </a:lnSpc>
            </a:pPr>
            <a:r>
              <a:rPr lang="en-US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Send the form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the URL designated by the action attribute (</a:t>
            </a:r>
            <a:r>
              <a:rPr lang="en-US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submit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lvl="2" algn="just">
              <a:lnSpc>
                <a:spcPct val="80000"/>
              </a:lnSpc>
            </a:pP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request to the client browser to </a:t>
            </a:r>
            <a:r>
              <a:rPr lang="en-US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reset all the values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within the form (</a:t>
            </a:r>
            <a:r>
              <a:rPr lang="en-US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reset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lvl="2" algn="just">
              <a:lnSpc>
                <a:spcPct val="80000"/>
              </a:lnSpc>
            </a:pP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Defining the “</a:t>
            </a:r>
            <a:r>
              <a:rPr lang="en-US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custom button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 which is </a:t>
            </a:r>
            <a:r>
              <a:rPr lang="en-US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connected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</a:t>
            </a:r>
            <a:r>
              <a:rPr lang="en-US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some soft of script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button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lvl="1" algn="just">
              <a:lnSpc>
                <a:spcPct val="80000"/>
              </a:lnSpc>
            </a:pPr>
            <a:r>
              <a:rPr lang="en-US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name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attribute supplies the </a:t>
            </a:r>
            <a:r>
              <a:rPr lang="en-US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parameter name</a:t>
            </a:r>
          </a:p>
          <a:p>
            <a:pPr lvl="1" algn="just">
              <a:lnSpc>
                <a:spcPct val="80000"/>
              </a:lnSpc>
            </a:pPr>
            <a:r>
              <a:rPr lang="en-US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value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attribute supplies the </a:t>
            </a:r>
            <a:r>
              <a:rPr lang="en-US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parameter value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3062424-722C-C5D9-7586-8DC8237A372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30E652E-CE30-4C4E-B398-581CC5FE4419}" type="datetime1">
              <a:rPr lang="en-US" smtClean="0"/>
              <a:t>4/9/2024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3D6E4B-7FF9-36D8-B80F-DCD80A3F34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C0149FD-98BB-4821-915B-09C9BFE4B727}" type="slidenum">
              <a:rPr lang="en-US" smtClean="0"/>
              <a:pPr/>
              <a:t>13</a:t>
            </a:fld>
            <a:endParaRPr 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/>
          </p:cNvSpPr>
          <p:nvPr>
            <p:ph type="title" idx="4294967295"/>
          </p:nvPr>
        </p:nvSpPr>
        <p:spPr>
          <a:xfrm>
            <a:off x="1504950" y="0"/>
            <a:ext cx="7639050" cy="116998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85000"/>
              </a:lnSpc>
            </a:pPr>
            <a: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  <a:t>Form Parameters </a:t>
            </a:r>
            <a:b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Select &amp; Text Area Tag</a:t>
            </a:r>
          </a:p>
        </p:txBody>
      </p:sp>
      <p:sp>
        <p:nvSpPr>
          <p:cNvPr id="32771" name="Rectangle 3"/>
          <p:cNvSpPr>
            <a:spLocks noGrp="1"/>
          </p:cNvSpPr>
          <p:nvPr>
            <p:ph type="body" idx="4294967295"/>
          </p:nvPr>
        </p:nvSpPr>
        <p:spPr>
          <a:xfrm>
            <a:off x="0" y="1281113"/>
            <a:ext cx="9144000" cy="5293423"/>
          </a:xfrm>
          <a:prstGeom prst="rect">
            <a:avLst/>
          </a:prstGeom>
        </p:spPr>
        <p:txBody>
          <a:bodyPr/>
          <a:lstStyle/>
          <a:p>
            <a:pPr algn="just">
              <a:lnSpc>
                <a:spcPct val="80000"/>
              </a:lnSpc>
            </a:pP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HTML Forms – select tag</a:t>
            </a:r>
          </a:p>
          <a:p>
            <a:pPr lvl="1" algn="just">
              <a:lnSpc>
                <a:spcPct val="80000"/>
              </a:lnSpc>
            </a:pP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Sets up a </a:t>
            </a:r>
            <a:r>
              <a:rPr lang="en-US" alt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list of values to choose</a:t>
            </a: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(combo box or pop-up menu, or list box)</a:t>
            </a:r>
          </a:p>
          <a:p>
            <a:pPr lvl="1">
              <a:lnSpc>
                <a:spcPct val="80000"/>
              </a:lnSpc>
            </a:pPr>
            <a:r>
              <a:rPr lang="en-US" alt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Syntax</a:t>
            </a: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altLang="en-US" sz="2000" b="1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&lt;select name=“…” [size=“…” multiple] &gt;</a:t>
            </a:r>
            <a:br>
              <a:rPr lang="en-US" altLang="en-US" sz="2000" b="1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2000" b="1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&lt;option value=“…” [selected]&gt;…&lt;/option&gt;</a:t>
            </a:r>
            <a:br>
              <a:rPr lang="en-US" altLang="en-US" sz="2000" b="1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2000" b="1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…</a:t>
            </a:r>
            <a:br>
              <a:rPr lang="en-US" altLang="en-US" sz="2000" b="1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2000" b="1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&lt;/select&gt;</a:t>
            </a:r>
          </a:p>
          <a:p>
            <a:pPr lvl="2" algn="just">
              <a:lnSpc>
                <a:spcPct val="80000"/>
              </a:lnSpc>
            </a:pPr>
            <a:r>
              <a:rPr lang="en-US" altLang="en-US" sz="1800" b="1">
                <a:latin typeface="Times New Roman" panose="02020603050405020304" pitchFamily="18" charset="0"/>
                <a:cs typeface="Times New Roman" panose="02020603050405020304" pitchFamily="18" charset="0"/>
              </a:rPr>
              <a:t>option</a:t>
            </a:r>
            <a:r>
              <a:rPr lang="en-US" alt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 tag</a:t>
            </a:r>
          </a:p>
          <a:p>
            <a:pPr lvl="3" algn="just">
              <a:lnSpc>
                <a:spcPct val="80000"/>
              </a:lnSpc>
            </a:pPr>
            <a:r>
              <a:rPr lang="en-US" alt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The user-visible text goes between opening and closing option tag</a:t>
            </a:r>
          </a:p>
          <a:p>
            <a:pPr lvl="3" algn="just">
              <a:lnSpc>
                <a:spcPct val="80000"/>
              </a:lnSpc>
            </a:pPr>
            <a:r>
              <a:rPr lang="en-US" alt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The value attribute passes the value in the parameter</a:t>
            </a:r>
          </a:p>
          <a:p>
            <a:pPr lvl="2" algn="just">
              <a:lnSpc>
                <a:spcPct val="80000"/>
              </a:lnSpc>
            </a:pPr>
            <a:r>
              <a:rPr lang="en-US" alt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multiple attribute presents the control that can choose more than one</a:t>
            </a:r>
          </a:p>
          <a:p>
            <a:pPr algn="just">
              <a:lnSpc>
                <a:spcPct val="80000"/>
              </a:lnSpc>
            </a:pP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HTML Forms – textarea tag</a:t>
            </a:r>
          </a:p>
          <a:p>
            <a:pPr lvl="1" algn="just">
              <a:lnSpc>
                <a:spcPct val="80000"/>
              </a:lnSpc>
            </a:pP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Presents </a:t>
            </a:r>
            <a:r>
              <a:rPr lang="en-US" alt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multiple line of text</a:t>
            </a:r>
          </a:p>
          <a:p>
            <a:pPr lvl="1">
              <a:lnSpc>
                <a:spcPct val="80000"/>
              </a:lnSpc>
            </a:pPr>
            <a:r>
              <a:rPr lang="en-US" alt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Syntax: </a:t>
            </a:r>
            <a:r>
              <a:rPr lang="en-US" altLang="en-US" sz="2000" b="1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&lt;textarea name=“…” rows=“…” cols=“…”&gt;</a:t>
            </a:r>
            <a:br>
              <a:rPr lang="en-US" altLang="en-US" sz="2000" b="1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2000" b="1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…</a:t>
            </a:r>
            <a:br>
              <a:rPr lang="en-US" altLang="en-US" sz="2000" b="1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2000" b="1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&lt;/textarea&gt;</a:t>
            </a:r>
          </a:p>
          <a:p>
            <a:pPr lvl="2" algn="just">
              <a:lnSpc>
                <a:spcPct val="80000"/>
              </a:lnSpc>
            </a:pPr>
            <a:r>
              <a:rPr lang="en-US" alt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The text value put in opening and closing tag is passed as the parameter value to server</a:t>
            </a:r>
          </a:p>
          <a:p>
            <a:pPr lvl="2" algn="just">
              <a:lnSpc>
                <a:spcPct val="80000"/>
              </a:lnSpc>
            </a:pPr>
            <a:r>
              <a:rPr lang="en-US" altLang="en-US" sz="1800" b="1">
                <a:latin typeface="Times New Roman" panose="02020603050405020304" pitchFamily="18" charset="0"/>
                <a:cs typeface="Times New Roman" panose="02020603050405020304" pitchFamily="18" charset="0"/>
              </a:rPr>
              <a:t>rows</a:t>
            </a:r>
            <a:r>
              <a:rPr lang="en-US" alt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 present the number of visible lines</a:t>
            </a:r>
          </a:p>
          <a:p>
            <a:pPr lvl="2" algn="just">
              <a:lnSpc>
                <a:spcPct val="80000"/>
              </a:lnSpc>
            </a:pPr>
            <a:r>
              <a:rPr lang="en-US" altLang="en-US" sz="1800" b="1">
                <a:latin typeface="Times New Roman" panose="02020603050405020304" pitchFamily="18" charset="0"/>
                <a:cs typeface="Times New Roman" panose="02020603050405020304" pitchFamily="18" charset="0"/>
              </a:rPr>
              <a:t>cols</a:t>
            </a:r>
            <a:r>
              <a:rPr lang="en-US" alt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 present the number of characters to displayed across the width of the area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0D2232C-64E1-F035-276F-2BE233FAC81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B2779A9-0FEF-4984-AD79-021316DC7706}" type="datetime1">
              <a:rPr lang="en-US" smtClean="0"/>
              <a:t>4/9/2024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9291709-3BDB-DB31-0450-946CDAB722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C0149FD-98BB-4821-915B-09C9BFE4B727}" type="slidenum">
              <a:rPr lang="en-US" smtClean="0"/>
              <a:pPr/>
              <a:t>14</a:t>
            </a:fld>
            <a:endParaRPr 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025" y="1025637"/>
            <a:ext cx="7455159" cy="5448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19" name="Rectangle 2"/>
          <p:cNvSpPr>
            <a:spLocks noGrp="1"/>
          </p:cNvSpPr>
          <p:nvPr>
            <p:ph type="title" idx="4294967295"/>
          </p:nvPr>
        </p:nvSpPr>
        <p:spPr>
          <a:xfrm>
            <a:off x="914400" y="44450"/>
            <a:ext cx="8229600" cy="974725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85000"/>
              </a:lnSpc>
            </a:pPr>
            <a: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  <a:t>Form Parameters </a:t>
            </a:r>
            <a:b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Examples 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BF2C53-FFCA-43AC-A154-0A7771FE9A4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0D45AFC-2E0A-407A-97BE-DF4F6C518BC1}" type="datetime1">
              <a:rPr lang="en-US" smtClean="0"/>
              <a:t>4/9/2024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EFC564-B81B-066B-5A80-9611EB8C7B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C0149FD-98BB-4821-915B-09C9BFE4B727}" type="slidenum">
              <a:rPr lang="en-US" smtClean="0"/>
              <a:pPr/>
              <a:t>15</a:t>
            </a:fld>
            <a:endParaRPr 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0782" y="950913"/>
            <a:ext cx="4074579" cy="55297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67" name="Rectangle 2"/>
          <p:cNvSpPr>
            <a:spLocks noGrp="1"/>
          </p:cNvSpPr>
          <p:nvPr>
            <p:ph type="title" idx="4294967295"/>
          </p:nvPr>
        </p:nvSpPr>
        <p:spPr>
          <a:xfrm>
            <a:off x="914400" y="42863"/>
            <a:ext cx="8229600" cy="90805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75000"/>
              </a:lnSpc>
            </a:pPr>
            <a: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  <a:t>Form Parameters </a:t>
            </a:r>
            <a:b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48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Examples</a:t>
            </a:r>
            <a:r>
              <a:rPr lang="en-US" altLang="en-US" sz="4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024EBF-E403-8111-9808-95701D98454F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EB41FB1-5134-42B2-A00C-9021A2490A2B}" type="datetime1">
              <a:rPr lang="en-US" smtClean="0"/>
              <a:t>4/9/2024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03FF6F-3822-2050-9F4F-F0CB40E210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C0149FD-98BB-4821-915B-09C9BFE4B727}" type="slidenum">
              <a:rPr lang="en-US" smtClean="0"/>
              <a:pPr/>
              <a:t>16</a:t>
            </a:fld>
            <a:endParaRPr 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/>
          </p:cNvSpPr>
          <p:nvPr>
            <p:ph type="title" idx="4294967295"/>
          </p:nvPr>
        </p:nvSpPr>
        <p:spPr>
          <a:xfrm>
            <a:off x="1328738" y="0"/>
            <a:ext cx="7815262" cy="113665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70000"/>
              </a:lnSpc>
            </a:pPr>
            <a: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  <a:t>Build The Simple Web</a:t>
            </a:r>
            <a:r>
              <a:rPr lang="en-US" altLang="en-US" sz="48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54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Views </a:t>
            </a:r>
          </a:p>
        </p:txBody>
      </p:sp>
      <p:pic>
        <p:nvPicPr>
          <p:cNvPr id="38915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9818" y="1272008"/>
            <a:ext cx="2847975" cy="242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3" name="Picture 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658" y="4184650"/>
            <a:ext cx="4733925" cy="2251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4" name="Picture 1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0908" y="4184650"/>
            <a:ext cx="3571875" cy="22510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5368D7-2863-2A03-95EC-E741AB739BB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499C321-B0DF-41EE-9D41-36FCF751454E}" type="datetime1">
              <a:rPr lang="en-US" smtClean="0"/>
              <a:t>4/9/2024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3C822-5FEC-0065-5F0B-16F599112D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C0149FD-98BB-4821-915B-09C9BFE4B727}" type="slidenum">
              <a:rPr lang="en-US" smtClean="0"/>
              <a:pPr/>
              <a:t>17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6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500"/>
                                        <p:tgtEl>
                                          <p:spTgt spid="6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/>
          </p:cNvSpPr>
          <p:nvPr>
            <p:ph type="title" idx="4294967295"/>
          </p:nvPr>
        </p:nvSpPr>
        <p:spPr>
          <a:xfrm>
            <a:off x="1328738" y="0"/>
            <a:ext cx="7815262" cy="113665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70000"/>
              </a:lnSpc>
            </a:pPr>
            <a: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  <a:t>Build The Simple Web</a:t>
            </a:r>
            <a:r>
              <a:rPr lang="en-US" altLang="en-US" sz="48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54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Interactive Server Model</a:t>
            </a:r>
          </a:p>
        </p:txBody>
      </p:sp>
      <p:pic>
        <p:nvPicPr>
          <p:cNvPr id="4096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1900" y="1847850"/>
            <a:ext cx="1517650" cy="85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Straight Arrow Connector 7"/>
          <p:cNvCxnSpPr/>
          <p:nvPr/>
        </p:nvCxnSpPr>
        <p:spPr>
          <a:xfrm>
            <a:off x="4070350" y="1962150"/>
            <a:ext cx="649288" cy="1588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ube 8"/>
          <p:cNvSpPr/>
          <p:nvPr/>
        </p:nvSpPr>
        <p:spPr>
          <a:xfrm>
            <a:off x="4705350" y="1579563"/>
            <a:ext cx="1371600" cy="795337"/>
          </a:xfrm>
          <a:prstGeom prst="cub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Web/App Server</a:t>
            </a:r>
          </a:p>
        </p:txBody>
      </p:sp>
      <p:sp>
        <p:nvSpPr>
          <p:cNvPr id="40966" name="TextBox 11"/>
          <p:cNvSpPr txBox="1">
            <a:spLocks noChangeArrowheads="1"/>
          </p:cNvSpPr>
          <p:nvPr/>
        </p:nvSpPr>
        <p:spPr bwMode="auto">
          <a:xfrm>
            <a:off x="3317454" y="1131175"/>
            <a:ext cx="2561059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Send    request </a:t>
            </a:r>
          </a:p>
        </p:txBody>
      </p:sp>
      <p:sp>
        <p:nvSpPr>
          <p:cNvPr id="13" name="Can 12"/>
          <p:cNvSpPr/>
          <p:nvPr/>
        </p:nvSpPr>
        <p:spPr>
          <a:xfrm>
            <a:off x="7581900" y="4881563"/>
            <a:ext cx="1296988" cy="914400"/>
          </a:xfrm>
          <a:prstGeom prst="can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DB</a:t>
            </a:r>
          </a:p>
        </p:txBody>
      </p:sp>
      <p:cxnSp>
        <p:nvCxnSpPr>
          <p:cNvPr id="40968" name="Straight Arrow Connector 13"/>
          <p:cNvCxnSpPr>
            <a:cxnSpLocks noChangeShapeType="1"/>
          </p:cNvCxnSpPr>
          <p:nvPr/>
        </p:nvCxnSpPr>
        <p:spPr bwMode="auto">
          <a:xfrm>
            <a:off x="7810500" y="2166938"/>
            <a:ext cx="458788" cy="917575"/>
          </a:xfrm>
          <a:prstGeom prst="straightConnector1">
            <a:avLst/>
          </a:prstGeom>
          <a:noFill/>
          <a:ln w="38100" algn="ctr">
            <a:solidFill>
              <a:srgbClr val="FF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0969" name="Straight Arrow Connector 15"/>
          <p:cNvCxnSpPr>
            <a:cxnSpLocks noChangeShapeType="1"/>
          </p:cNvCxnSpPr>
          <p:nvPr/>
        </p:nvCxnSpPr>
        <p:spPr bwMode="auto">
          <a:xfrm>
            <a:off x="7391400" y="2411124"/>
            <a:ext cx="428625" cy="806739"/>
          </a:xfrm>
          <a:prstGeom prst="straightConnector1">
            <a:avLst/>
          </a:prstGeom>
          <a:noFill/>
          <a:ln w="38100" algn="ctr">
            <a:solidFill>
              <a:srgbClr val="FF33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8" name="TextBox 17"/>
          <p:cNvSpPr txBox="1">
            <a:spLocks noChangeArrowheads="1"/>
          </p:cNvSpPr>
          <p:nvPr/>
        </p:nvSpPr>
        <p:spPr bwMode="auto">
          <a:xfrm>
            <a:off x="4576763" y="2668588"/>
            <a:ext cx="1739900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5. Response the result page</a:t>
            </a:r>
          </a:p>
        </p:txBody>
      </p:sp>
      <p:cxnSp>
        <p:nvCxnSpPr>
          <p:cNvPr id="23" name="Straight Connector 22"/>
          <p:cNvCxnSpPr/>
          <p:nvPr/>
        </p:nvCxnSpPr>
        <p:spPr>
          <a:xfrm rot="5400000">
            <a:off x="1711325" y="3657601"/>
            <a:ext cx="5102225" cy="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972" name="TextBox 21"/>
          <p:cNvSpPr txBox="1">
            <a:spLocks noChangeArrowheads="1"/>
          </p:cNvSpPr>
          <p:nvPr/>
        </p:nvSpPr>
        <p:spPr bwMode="auto">
          <a:xfrm>
            <a:off x="2168525" y="5662613"/>
            <a:ext cx="16224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Client</a:t>
            </a:r>
          </a:p>
        </p:txBody>
      </p:sp>
      <p:sp>
        <p:nvSpPr>
          <p:cNvPr id="40973" name="TextBox 22"/>
          <p:cNvSpPr txBox="1">
            <a:spLocks noChangeArrowheads="1"/>
          </p:cNvSpPr>
          <p:nvPr/>
        </p:nvSpPr>
        <p:spPr bwMode="auto">
          <a:xfrm>
            <a:off x="6032500" y="5603875"/>
            <a:ext cx="16224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Server</a:t>
            </a:r>
          </a:p>
        </p:txBody>
      </p:sp>
      <p:sp>
        <p:nvSpPr>
          <p:cNvPr id="27" name="Smiley Face 26"/>
          <p:cNvSpPr/>
          <p:nvPr/>
        </p:nvSpPr>
        <p:spPr>
          <a:xfrm>
            <a:off x="236538" y="1917700"/>
            <a:ext cx="588962" cy="515938"/>
          </a:xfrm>
          <a:prstGeom prst="smileyFac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cxnSp>
        <p:nvCxnSpPr>
          <p:cNvPr id="28" name="Straight Arrow Connector 27"/>
          <p:cNvCxnSpPr/>
          <p:nvPr/>
        </p:nvCxnSpPr>
        <p:spPr>
          <a:xfrm flipV="1">
            <a:off x="811213" y="2271713"/>
            <a:ext cx="1711325" cy="28575"/>
          </a:xfrm>
          <a:prstGeom prst="straightConnector1">
            <a:avLst/>
          </a:prstGeom>
          <a:ln w="38100">
            <a:solidFill>
              <a:srgbClr val="80008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976" name="TextBox 28"/>
          <p:cNvSpPr txBox="1">
            <a:spLocks noChangeArrowheads="1"/>
          </p:cNvSpPr>
          <p:nvPr/>
        </p:nvSpPr>
        <p:spPr bwMode="auto">
          <a:xfrm>
            <a:off x="688975" y="2403475"/>
            <a:ext cx="17732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1">
                <a:latin typeface="Times New Roman" panose="02020603050405020304" pitchFamily="18" charset="0"/>
                <a:cs typeface="Times New Roman" panose="02020603050405020304" pitchFamily="18" charset="0"/>
              </a:rPr>
              <a:t>1. Click Login</a:t>
            </a:r>
          </a:p>
        </p:txBody>
      </p:sp>
      <p:sp>
        <p:nvSpPr>
          <p:cNvPr id="40977" name="TextBox 32"/>
          <p:cNvSpPr txBox="1">
            <a:spLocks noChangeArrowheads="1"/>
          </p:cNvSpPr>
          <p:nvPr/>
        </p:nvSpPr>
        <p:spPr bwMode="auto">
          <a:xfrm>
            <a:off x="6354763" y="2549525"/>
            <a:ext cx="2036762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1">
                <a:latin typeface="Times New Roman" panose="02020603050405020304" pitchFamily="18" charset="0"/>
                <a:cs typeface="Times New Roman" panose="02020603050405020304" pitchFamily="18" charset="0"/>
              </a:rPr>
              <a:t>3. Check Login</a:t>
            </a:r>
          </a:p>
        </p:txBody>
      </p:sp>
      <p:cxnSp>
        <p:nvCxnSpPr>
          <p:cNvPr id="34" name="Straight Arrow Connector 33"/>
          <p:cNvCxnSpPr/>
          <p:nvPr/>
        </p:nvCxnSpPr>
        <p:spPr>
          <a:xfrm>
            <a:off x="5972175" y="1931988"/>
            <a:ext cx="649288" cy="1587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/>
          <p:cNvSpPr/>
          <p:nvPr/>
        </p:nvSpPr>
        <p:spPr>
          <a:xfrm>
            <a:off x="6621463" y="1474788"/>
            <a:ext cx="1268412" cy="9144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b="1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Servlet</a:t>
            </a:r>
            <a:endParaRPr lang="en-US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36" name="Straight Arrow Connector 35"/>
          <p:cNvCxnSpPr>
            <a:cxnSpLocks/>
          </p:cNvCxnSpPr>
          <p:nvPr/>
        </p:nvCxnSpPr>
        <p:spPr>
          <a:xfrm flipV="1">
            <a:off x="6005246" y="2183462"/>
            <a:ext cx="712795" cy="3897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2350" y="3392488"/>
            <a:ext cx="1517650" cy="855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2" name="Straight Arrow Connector 41"/>
          <p:cNvCxnSpPr/>
          <p:nvPr/>
        </p:nvCxnSpPr>
        <p:spPr>
          <a:xfrm rot="5400000" flipH="1" flipV="1">
            <a:off x="3658393" y="2494757"/>
            <a:ext cx="1236663" cy="908050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27" idx="4"/>
          </p:cNvCxnSpPr>
          <p:nvPr/>
        </p:nvCxnSpPr>
        <p:spPr>
          <a:xfrm rot="16200000" flipH="1">
            <a:off x="719932" y="2245519"/>
            <a:ext cx="1398587" cy="1774825"/>
          </a:xfrm>
          <a:prstGeom prst="straightConnector1">
            <a:avLst/>
          </a:prstGeom>
          <a:ln w="38100">
            <a:solidFill>
              <a:srgbClr val="800080"/>
            </a:solidFill>
            <a:prstDash val="dash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Oval 34"/>
          <p:cNvSpPr/>
          <p:nvPr/>
        </p:nvSpPr>
        <p:spPr>
          <a:xfrm>
            <a:off x="7634288" y="3097213"/>
            <a:ext cx="1268412" cy="9144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b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DAO</a:t>
            </a:r>
          </a:p>
        </p:txBody>
      </p:sp>
      <p:cxnSp>
        <p:nvCxnSpPr>
          <p:cNvPr id="40985" name="Straight Arrow Connector 13"/>
          <p:cNvCxnSpPr>
            <a:cxnSpLocks noChangeShapeType="1"/>
          </p:cNvCxnSpPr>
          <p:nvPr/>
        </p:nvCxnSpPr>
        <p:spPr bwMode="auto">
          <a:xfrm>
            <a:off x="8485188" y="4011613"/>
            <a:ext cx="209550" cy="903577"/>
          </a:xfrm>
          <a:prstGeom prst="straightConnector1">
            <a:avLst/>
          </a:prstGeom>
          <a:noFill/>
          <a:ln w="38100" algn="ctr">
            <a:solidFill>
              <a:srgbClr val="FF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0986" name="Straight Arrow Connector 15"/>
          <p:cNvCxnSpPr>
            <a:cxnSpLocks noChangeShapeType="1"/>
          </p:cNvCxnSpPr>
          <p:nvPr/>
        </p:nvCxnSpPr>
        <p:spPr bwMode="auto">
          <a:xfrm>
            <a:off x="7939088" y="3905250"/>
            <a:ext cx="188912" cy="971551"/>
          </a:xfrm>
          <a:prstGeom prst="straightConnector1">
            <a:avLst/>
          </a:prstGeom>
          <a:noFill/>
          <a:ln w="38100" algn="ctr">
            <a:solidFill>
              <a:srgbClr val="FF33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0987" name="TextBox 14"/>
          <p:cNvSpPr txBox="1">
            <a:spLocks noChangeArrowheads="1"/>
          </p:cNvSpPr>
          <p:nvPr/>
        </p:nvSpPr>
        <p:spPr bwMode="auto">
          <a:xfrm>
            <a:off x="7342188" y="4116388"/>
            <a:ext cx="1801812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1">
                <a:latin typeface="Times New Roman" panose="02020603050405020304" pitchFamily="18" charset="0"/>
                <a:cs typeface="Times New Roman" panose="02020603050405020304" pitchFamily="18" charset="0"/>
              </a:rPr>
              <a:t>4. Query DB</a:t>
            </a:r>
          </a:p>
        </p:txBody>
      </p:sp>
      <p:sp>
        <p:nvSpPr>
          <p:cNvPr id="30" name="Rectangle 29"/>
          <p:cNvSpPr/>
          <p:nvPr/>
        </p:nvSpPr>
        <p:spPr>
          <a:xfrm>
            <a:off x="2101850" y="1541463"/>
            <a:ext cx="2033588" cy="2921000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31" name="TextBox 30"/>
          <p:cNvSpPr txBox="1">
            <a:spLocks noChangeArrowheads="1"/>
          </p:cNvSpPr>
          <p:nvPr/>
        </p:nvSpPr>
        <p:spPr bwMode="auto">
          <a:xfrm>
            <a:off x="2192338" y="4519613"/>
            <a:ext cx="1739900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6. Browser displays Welcome page/ invalid page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ECE4C22-2290-EF79-2A96-1DC6BFD2D5AF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CA26620-5CA3-43C0-BEDF-0A7314BD23DB}" type="datetime1">
              <a:rPr lang="en-US" smtClean="0"/>
              <a:t>4/9/2024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6CA868-6DAF-6BFC-3E2B-ED4C77E266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C0149FD-98BB-4821-915B-09C9BFE4B727}" type="slidenum">
              <a:rPr lang="en-US" smtClean="0"/>
              <a:pPr/>
              <a:t>18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/>
          </p:cNvSpPr>
          <p:nvPr>
            <p:ph type="title" idx="4294967295"/>
          </p:nvPr>
        </p:nvSpPr>
        <p:spPr>
          <a:xfrm>
            <a:off x="914400" y="0"/>
            <a:ext cx="8229600" cy="119538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85000"/>
              </a:lnSpc>
            </a:pPr>
            <a: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  <a:t>HTTP Protocols</a:t>
            </a:r>
            <a:b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Overview</a:t>
            </a:r>
            <a:endParaRPr lang="en-US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219" name="Rectangle 3"/>
          <p:cNvSpPr>
            <a:spLocks noGrp="1"/>
          </p:cNvSpPr>
          <p:nvPr>
            <p:ph type="body" idx="4294967295"/>
          </p:nvPr>
        </p:nvSpPr>
        <p:spPr>
          <a:xfrm>
            <a:off x="265113" y="5140325"/>
            <a:ext cx="8878887" cy="1511300"/>
          </a:xfrm>
          <a:prstGeom prst="rect">
            <a:avLst/>
          </a:prstGeom>
        </p:spPr>
        <p:txBody>
          <a:bodyPr/>
          <a:lstStyle/>
          <a:p>
            <a:pPr algn="just" eaLnBrk="1" hangingPunct="1">
              <a:lnSpc>
                <a:spcPct val="90000"/>
              </a:lnSpc>
            </a:pPr>
            <a:r>
              <a:rPr lang="en-US" altLang="en-US" sz="2800" b="1">
                <a:latin typeface="Times New Roman" panose="02020603050405020304" pitchFamily="18" charset="0"/>
              </a:rPr>
              <a:t>Request – Response</a:t>
            </a:r>
            <a:r>
              <a:rPr lang="en-US" altLang="en-US" sz="2800">
                <a:latin typeface="Times New Roman" panose="02020603050405020304" pitchFamily="18" charset="0"/>
              </a:rPr>
              <a:t> pairs</a:t>
            </a:r>
          </a:p>
          <a:p>
            <a:pPr algn="just" eaLnBrk="1" hangingPunct="1">
              <a:lnSpc>
                <a:spcPct val="90000"/>
              </a:lnSpc>
            </a:pPr>
            <a:r>
              <a:rPr lang="en-US" altLang="en-US" sz="2800" b="1">
                <a:latin typeface="Times New Roman" panose="02020603050405020304" pitchFamily="18" charset="0"/>
              </a:rPr>
              <a:t>Stateless</a:t>
            </a:r>
          </a:p>
          <a:p>
            <a:pPr algn="just" eaLnBrk="1" hangingPunct="1">
              <a:lnSpc>
                <a:spcPct val="90000"/>
              </a:lnSpc>
            </a:pPr>
            <a:r>
              <a:rPr lang="en-US" altLang="en-US" sz="2800">
                <a:latin typeface="Times New Roman" panose="02020603050405020304" pitchFamily="18" charset="0"/>
              </a:rPr>
              <a:t>Port </a:t>
            </a:r>
            <a:r>
              <a:rPr lang="en-US" altLang="en-US" sz="2800" b="1">
                <a:latin typeface="Times New Roman" panose="02020603050405020304" pitchFamily="18" charset="0"/>
              </a:rPr>
              <a:t>80</a:t>
            </a:r>
            <a:r>
              <a:rPr lang="en-US" altLang="en-US" sz="2800">
                <a:latin typeface="Times New Roman" panose="02020603050405020304" pitchFamily="18" charset="0"/>
              </a:rPr>
              <a:t> is default</a:t>
            </a:r>
          </a:p>
        </p:txBody>
      </p:sp>
      <p:graphicFrame>
        <p:nvGraphicFramePr>
          <p:cNvPr id="85002" name="Object 10"/>
          <p:cNvGraphicFramePr>
            <a:graphicFrameLocks noChangeAspect="1"/>
          </p:cNvGraphicFramePr>
          <p:nvPr/>
        </p:nvGraphicFramePr>
        <p:xfrm>
          <a:off x="455613" y="1511300"/>
          <a:ext cx="2447925" cy="1835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hoto Editor Photo" r:id="rId3" imgW="7621064" imgH="5714286" progId="MSPhotoEd.3">
                  <p:embed/>
                </p:oleObj>
              </mc:Choice>
              <mc:Fallback>
                <p:oleObj name="Photo Editor Photo" r:id="rId3" imgW="7621064" imgH="5714286" progId="MSPhotoEd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5613" y="1511300"/>
                        <a:ext cx="2447925" cy="1835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5003" name="Picture 11" descr="Comp058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9175" y="1366838"/>
            <a:ext cx="1374775" cy="2238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5004" name="Text Box 12"/>
          <p:cNvSpPr txBox="1">
            <a:spLocks noChangeArrowheads="1"/>
          </p:cNvSpPr>
          <p:nvPr/>
        </p:nvSpPr>
        <p:spPr bwMode="auto">
          <a:xfrm>
            <a:off x="7153275" y="3814763"/>
            <a:ext cx="180022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vi-VN" altLang="en-US" sz="1800" b="1">
                <a:latin typeface="Times New Roman" panose="02020603050405020304" pitchFamily="18" charset="0"/>
                <a:cs typeface="Arial" panose="020B0604020202020204" pitchFamily="34" charset="0"/>
              </a:rPr>
              <a:t>192.168.54.3:80</a:t>
            </a:r>
          </a:p>
        </p:txBody>
      </p:sp>
      <p:sp>
        <p:nvSpPr>
          <p:cNvPr id="85005" name="Text Box 13"/>
          <p:cNvSpPr txBox="1">
            <a:spLocks noChangeArrowheads="1"/>
          </p:cNvSpPr>
          <p:nvPr/>
        </p:nvSpPr>
        <p:spPr bwMode="auto">
          <a:xfrm>
            <a:off x="239713" y="3527425"/>
            <a:ext cx="3529012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vi-VN" altLang="en-US" sz="1800" b="1">
                <a:latin typeface="Times New Roman" panose="02020603050405020304" pitchFamily="18" charset="0"/>
                <a:cs typeface="Arial" panose="020B0604020202020204" pitchFamily="34" charset="0"/>
              </a:rPr>
              <a:t>http://microsoft.com/index.html</a:t>
            </a:r>
          </a:p>
        </p:txBody>
      </p:sp>
      <p:sp>
        <p:nvSpPr>
          <p:cNvPr id="85006" name="AutoShape 14"/>
          <p:cNvSpPr>
            <a:spLocks noChangeArrowheads="1"/>
          </p:cNvSpPr>
          <p:nvPr/>
        </p:nvSpPr>
        <p:spPr bwMode="auto">
          <a:xfrm>
            <a:off x="3048000" y="1655763"/>
            <a:ext cx="4321175" cy="358775"/>
          </a:xfrm>
          <a:custGeom>
            <a:avLst/>
            <a:gdLst>
              <a:gd name="T0" fmla="*/ 2147483646 w 21600"/>
              <a:gd name="T1" fmla="*/ 0 h 21600"/>
              <a:gd name="T2" fmla="*/ 0 w 21600"/>
              <a:gd name="T3" fmla="*/ 2147483646 h 21600"/>
              <a:gd name="T4" fmla="*/ 2147483646 w 21600"/>
              <a:gd name="T5" fmla="*/ 2147483646 h 21600"/>
              <a:gd name="T6" fmla="*/ 2147483646 w 21600"/>
              <a:gd name="T7" fmla="*/ 2147483646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5400 h 21600"/>
              <a:gd name="T14" fmla="*/ 18900 w 21600"/>
              <a:gd name="T15" fmla="*/ 162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lnTo>
                  <a:pt x="16200" y="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lnTo>
                  <a:pt x="135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lnTo>
                  <a:pt x="0" y="5400"/>
                </a:lnTo>
                <a:close/>
              </a:path>
            </a:pathLst>
          </a:cu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vi-VN" altLang="en-US" sz="1800">
                <a:latin typeface="Times New Roman" panose="02020603050405020304" pitchFamily="18" charset="0"/>
                <a:cs typeface="Arial" panose="020B0604020202020204" pitchFamily="34" charset="0"/>
              </a:rPr>
              <a:t>Connect</a:t>
            </a:r>
          </a:p>
        </p:txBody>
      </p:sp>
      <p:sp>
        <p:nvSpPr>
          <p:cNvPr id="85007" name="Text Box 15"/>
          <p:cNvSpPr txBox="1">
            <a:spLocks noChangeArrowheads="1"/>
          </p:cNvSpPr>
          <p:nvPr/>
        </p:nvSpPr>
        <p:spPr bwMode="auto">
          <a:xfrm>
            <a:off x="1679575" y="1006475"/>
            <a:ext cx="604837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vi-VN" altLang="en-US" sz="1800" b="1">
                <a:latin typeface="Times New Roman" panose="02020603050405020304" pitchFamily="18" charset="0"/>
                <a:cs typeface="Arial" panose="020B0604020202020204" pitchFamily="34" charset="0"/>
              </a:rPr>
              <a:t>1. Convert </a:t>
            </a:r>
            <a:r>
              <a:rPr lang="vi-VN" altLang="en-US" sz="1800" b="1">
                <a:latin typeface="Times New Roman" panose="02020603050405020304" pitchFamily="18" charset="0"/>
                <a:cs typeface="Arial" panose="020B0604020202020204" pitchFamily="34" charset="0"/>
                <a:hlinkClick r:id="rId6"/>
              </a:rPr>
              <a:t>http://microsoft.com/</a:t>
            </a:r>
            <a:r>
              <a:rPr lang="vi-VN" altLang="en-US" sz="1800" b="1">
                <a:latin typeface="Times New Roman" panose="02020603050405020304" pitchFamily="18" charset="0"/>
                <a:cs typeface="Arial" panose="020B0604020202020204" pitchFamily="34" charset="0"/>
              </a:rPr>
              <a:t> to 192.168.54.3:80</a:t>
            </a:r>
          </a:p>
        </p:txBody>
      </p:sp>
      <p:grpSp>
        <p:nvGrpSpPr>
          <p:cNvPr id="2" name="Group 16"/>
          <p:cNvGrpSpPr>
            <a:grpSpLocks/>
          </p:cNvGrpSpPr>
          <p:nvPr/>
        </p:nvGrpSpPr>
        <p:grpSpPr bwMode="auto">
          <a:xfrm>
            <a:off x="2111375" y="2087563"/>
            <a:ext cx="6048375" cy="431800"/>
            <a:chOff x="1292" y="1752"/>
            <a:chExt cx="3810" cy="272"/>
          </a:xfrm>
        </p:grpSpPr>
        <p:sp>
          <p:nvSpPr>
            <p:cNvPr id="43024" name="Text Box 17"/>
            <p:cNvSpPr txBox="1">
              <a:spLocks noChangeArrowheads="1"/>
            </p:cNvSpPr>
            <p:nvPr/>
          </p:nvSpPr>
          <p:spPr bwMode="auto">
            <a:xfrm>
              <a:off x="1292" y="1752"/>
              <a:ext cx="381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FontTx/>
                <a:buNone/>
              </a:pPr>
              <a:r>
                <a:rPr lang="vi-VN" altLang="en-US" sz="1800" b="1">
                  <a:latin typeface="Times New Roman" panose="02020603050405020304" pitchFamily="18" charset="0"/>
                  <a:cs typeface="Arial" panose="020B0604020202020204" pitchFamily="34" charset="0"/>
                </a:rPr>
                <a:t>2. Send a </a:t>
              </a:r>
              <a:r>
                <a:rPr lang="vi-VN" altLang="en-US" sz="1800">
                  <a:solidFill>
                    <a:srgbClr val="FF0000"/>
                  </a:solidFill>
                  <a:latin typeface="Times New Roman" panose="02020603050405020304" pitchFamily="18" charset="0"/>
                  <a:cs typeface="Arial" panose="020B0604020202020204" pitchFamily="34" charset="0"/>
                </a:rPr>
                <a:t>request</a:t>
              </a:r>
              <a:r>
                <a:rPr lang="vi-VN" altLang="en-US" sz="1800" b="1">
                  <a:latin typeface="Times New Roman" panose="02020603050405020304" pitchFamily="18" charset="0"/>
                  <a:cs typeface="Arial" panose="020B0604020202020204" pitchFamily="34" charset="0"/>
                </a:rPr>
                <a:t> to Web Server (index.html)</a:t>
              </a:r>
            </a:p>
          </p:txBody>
        </p:sp>
        <p:sp>
          <p:nvSpPr>
            <p:cNvPr id="43025" name="Line 18"/>
            <p:cNvSpPr>
              <a:spLocks noChangeShapeType="1"/>
            </p:cNvSpPr>
            <p:nvPr/>
          </p:nvSpPr>
          <p:spPr bwMode="auto">
            <a:xfrm>
              <a:off x="1791" y="2024"/>
              <a:ext cx="281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5011" name="Text Box 19"/>
          <p:cNvSpPr txBox="1">
            <a:spLocks noChangeArrowheads="1"/>
          </p:cNvSpPr>
          <p:nvPr/>
        </p:nvSpPr>
        <p:spPr bwMode="auto">
          <a:xfrm>
            <a:off x="6650038" y="4014788"/>
            <a:ext cx="2303462" cy="1465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spcBef>
                <a:spcPct val="50000"/>
              </a:spcBef>
              <a:buFontTx/>
              <a:buNone/>
            </a:pPr>
            <a:r>
              <a:rPr lang="vi-VN" altLang="en-US" sz="1800" b="1">
                <a:latin typeface="Times New Roman" panose="02020603050405020304" pitchFamily="18" charset="0"/>
                <a:cs typeface="Arial" panose="020B0604020202020204" pitchFamily="34" charset="0"/>
              </a:rPr>
              <a:t>3. Web Server processes a request</a:t>
            </a:r>
            <a:r>
              <a:rPr lang="en-US" altLang="en-US" sz="1800" b="1">
                <a:latin typeface="Times New Roman" panose="02020603050405020304" pitchFamily="18" charset="0"/>
                <a:cs typeface="Arial" panose="020B0604020202020204" pitchFamily="34" charset="0"/>
              </a:rPr>
              <a:t> (connecting DB, calculating, call service …)</a:t>
            </a:r>
            <a:endParaRPr lang="vi-VN" altLang="en-US" sz="1800" b="1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grpSp>
        <p:nvGrpSpPr>
          <p:cNvPr id="3" name="Group 20"/>
          <p:cNvGrpSpPr>
            <a:grpSpLocks/>
          </p:cNvGrpSpPr>
          <p:nvPr/>
        </p:nvGrpSpPr>
        <p:grpSpPr bwMode="auto">
          <a:xfrm>
            <a:off x="2111375" y="2519363"/>
            <a:ext cx="6048375" cy="431800"/>
            <a:chOff x="1292" y="2024"/>
            <a:chExt cx="3810" cy="272"/>
          </a:xfrm>
        </p:grpSpPr>
        <p:sp>
          <p:nvSpPr>
            <p:cNvPr id="43022" name="Text Box 21"/>
            <p:cNvSpPr txBox="1">
              <a:spLocks noChangeArrowheads="1"/>
            </p:cNvSpPr>
            <p:nvPr/>
          </p:nvSpPr>
          <p:spPr bwMode="auto">
            <a:xfrm>
              <a:off x="1292" y="2024"/>
              <a:ext cx="381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FontTx/>
                <a:buNone/>
              </a:pPr>
              <a:r>
                <a:rPr lang="vi-VN" altLang="en-US" sz="1800" b="1">
                  <a:latin typeface="Times New Roman" panose="02020603050405020304" pitchFamily="18" charset="0"/>
                  <a:cs typeface="Arial" panose="020B0604020202020204" pitchFamily="34" charset="0"/>
                </a:rPr>
                <a:t>4. The result is </a:t>
              </a:r>
              <a:r>
                <a:rPr lang="vi-VN" altLang="en-US" sz="1800">
                  <a:solidFill>
                    <a:srgbClr val="FF0000"/>
                  </a:solidFill>
                  <a:latin typeface="Times New Roman" panose="02020603050405020304" pitchFamily="18" charset="0"/>
                  <a:cs typeface="Arial" panose="020B0604020202020204" pitchFamily="34" charset="0"/>
                </a:rPr>
                <a:t>responsed</a:t>
              </a:r>
              <a:r>
                <a:rPr lang="vi-VN" altLang="en-US" sz="1800" b="1">
                  <a:latin typeface="Times New Roman" panose="02020603050405020304" pitchFamily="18" charset="0"/>
                  <a:cs typeface="Arial" panose="020B0604020202020204" pitchFamily="34" charset="0"/>
                </a:rPr>
                <a:t> to Browser</a:t>
              </a:r>
            </a:p>
          </p:txBody>
        </p:sp>
        <p:sp>
          <p:nvSpPr>
            <p:cNvPr id="43023" name="Line 22"/>
            <p:cNvSpPr>
              <a:spLocks noChangeShapeType="1"/>
            </p:cNvSpPr>
            <p:nvPr/>
          </p:nvSpPr>
          <p:spPr bwMode="auto">
            <a:xfrm>
              <a:off x="1791" y="2296"/>
              <a:ext cx="281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5015" name="Text Box 23"/>
          <p:cNvSpPr txBox="1">
            <a:spLocks noChangeArrowheads="1"/>
          </p:cNvSpPr>
          <p:nvPr/>
        </p:nvSpPr>
        <p:spPr bwMode="auto">
          <a:xfrm>
            <a:off x="455613" y="3959225"/>
            <a:ext cx="2592387" cy="119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spcBef>
                <a:spcPct val="50000"/>
              </a:spcBef>
              <a:buFontTx/>
              <a:buNone/>
            </a:pPr>
            <a:r>
              <a:rPr lang="vi-VN" altLang="en-US" sz="1800" b="1">
                <a:latin typeface="Times New Roman" panose="02020603050405020304" pitchFamily="18" charset="0"/>
                <a:cs typeface="Arial" panose="020B0604020202020204" pitchFamily="34" charset="0"/>
              </a:rPr>
              <a:t>5. Web Browser views the result which contains a markup language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E4F060-568B-2849-9BFC-326084243D8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5E25F69B-72AB-41CF-960E-E0BA6AD26BB2}" type="datetime1">
              <a:rPr lang="en-US" smtClean="0"/>
              <a:t>4/9/2024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1CF27C-1219-C16A-8349-11B79DB795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C0149FD-98BB-4821-915B-09C9BFE4B727}" type="slidenum">
              <a:rPr lang="en-US" smtClean="0"/>
              <a:pPr/>
              <a:t>19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850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50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50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50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500"/>
                                        <p:tgtEl>
                                          <p:spTgt spid="850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850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50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50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8500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50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50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850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850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40" dur="1000"/>
                                        <p:tgtEl>
                                          <p:spTgt spid="850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4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850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850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850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 nodeType="clickPar">
                      <p:stCondLst>
                        <p:cond delay="indefinite"/>
                      </p:stCondLst>
                      <p:childTnLst>
                        <p:par>
                          <p:cTn id="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2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850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850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850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1" dur="500"/>
                                        <p:tgtEl>
                                          <p:spTgt spid="9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 nodeType="clickPar">
                      <p:stCondLst>
                        <p:cond delay="indefinite"/>
                      </p:stCondLst>
                      <p:childTnLst>
                        <p:par>
                          <p:cTn id="7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4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6" dur="500"/>
                                        <p:tgtEl>
                                          <p:spTgt spid="9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 nodeType="clickPar">
                      <p:stCondLst>
                        <p:cond delay="indefinite"/>
                      </p:stCondLst>
                      <p:childTnLst>
                        <p:par>
                          <p:cTn id="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9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81" dur="500"/>
                                        <p:tgtEl>
                                          <p:spTgt spid="9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19" grpId="0" build="p"/>
      <p:bldP spid="85004" grpId="0"/>
      <p:bldP spid="85005" grpId="0"/>
      <p:bldP spid="85006" grpId="0" animBg="1"/>
      <p:bldP spid="85007" grpId="0"/>
      <p:bldP spid="85011" grpId="0"/>
      <p:bldP spid="8501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85800"/>
          </a:xfrm>
        </p:spPr>
        <p:txBody>
          <a:bodyPr/>
          <a:lstStyle/>
          <a:p>
            <a:r>
              <a:rPr lang="en-US" alt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Objectives</a:t>
            </a:r>
          </a:p>
        </p:txBody>
      </p:sp>
      <p:sp>
        <p:nvSpPr>
          <p:cNvPr id="7171" name="Rectangle 3"/>
          <p:cNvSpPr>
            <a:spLocks noGrp="1"/>
          </p:cNvSpPr>
          <p:nvPr>
            <p:ph idx="1"/>
          </p:nvPr>
        </p:nvSpPr>
        <p:spPr>
          <a:xfrm>
            <a:off x="159488" y="1562134"/>
            <a:ext cx="8825024" cy="4278755"/>
          </a:xfrm>
        </p:spPr>
        <p:txBody>
          <a:bodyPr/>
          <a:lstStyle/>
          <a:p>
            <a:pPr algn="just"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to build the simple web site combining html and servlet?</a:t>
            </a:r>
          </a:p>
          <a:p>
            <a:pPr lvl="1"/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 Protocol and Methods </a:t>
            </a:r>
          </a:p>
          <a:p>
            <a:pPr lvl="1"/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is Servlet?</a:t>
            </a:r>
          </a:p>
          <a:p>
            <a:pPr lvl="1"/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Parameters vs. Variables</a:t>
            </a:r>
          </a:p>
          <a:p>
            <a:pPr lvl="1"/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Servlet Life Cycle</a:t>
            </a:r>
          </a:p>
          <a:p>
            <a:pPr lvl="1" algn="just"/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Break down structure component in building web application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952FCE0-F061-C07E-35F9-C171998D77D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E59AEEC-AE5D-40E8-B728-E16D58ECACDD}" type="datetime1">
              <a:rPr lang="en-US" smtClean="0"/>
              <a:t>4/9/2024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6D49A60-D14E-4A6D-C807-857F80C861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C0149FD-98BB-4821-915B-09C9BFE4B727}" type="slidenum">
              <a:rPr lang="en-US" smtClean="0"/>
              <a:pPr/>
              <a:t>2</a:t>
            </a:fld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/>
          </p:cNvSpPr>
          <p:nvPr>
            <p:ph type="title" idx="4294967295"/>
          </p:nvPr>
        </p:nvSpPr>
        <p:spPr>
          <a:xfrm>
            <a:off x="914400" y="0"/>
            <a:ext cx="8229600" cy="1108075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85000"/>
              </a:lnSpc>
            </a:pPr>
            <a: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  <a:t>HTTP Protocols </a:t>
            </a:r>
            <a:b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HTTP Requests</a:t>
            </a: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89093" name="Text Box 5"/>
          <p:cNvSpPr txBox="1">
            <a:spLocks noChangeArrowheads="1"/>
          </p:cNvSpPr>
          <p:nvPr/>
        </p:nvSpPr>
        <p:spPr bwMode="auto">
          <a:xfrm>
            <a:off x="667592" y="1217613"/>
            <a:ext cx="7799388" cy="168751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 eaLnBrk="1" hangingPunct="1">
              <a:lnSpc>
                <a:spcPct val="70000"/>
              </a:lnSpc>
              <a:spcBef>
                <a:spcPct val="50000"/>
              </a:spcBef>
              <a:buFontTx/>
              <a:buChar char="•"/>
              <a:defRPr/>
            </a:pPr>
            <a:r>
              <a:rPr lang="en-US" altLang="en-US" sz="2400" b="1" dirty="0">
                <a:solidFill>
                  <a:srgbClr val="3366FF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The HTTP method</a:t>
            </a:r>
          </a:p>
          <a:p>
            <a:pPr algn="just" eaLnBrk="1" hangingPunct="1">
              <a:lnSpc>
                <a:spcPct val="70000"/>
              </a:lnSpc>
              <a:spcBef>
                <a:spcPct val="50000"/>
              </a:spcBef>
              <a:buFontTx/>
              <a:buChar char="•"/>
              <a:defRPr/>
            </a:pPr>
            <a:r>
              <a:rPr lang="en-US" altLang="en-US" sz="2400" b="1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A pointer to the resource requested, in the form of a URI</a:t>
            </a:r>
          </a:p>
          <a:p>
            <a:pPr algn="just" eaLnBrk="1" hangingPunct="1">
              <a:lnSpc>
                <a:spcPct val="70000"/>
              </a:lnSpc>
              <a:spcBef>
                <a:spcPct val="50000"/>
              </a:spcBef>
              <a:buFontTx/>
              <a:buChar char="•"/>
              <a:defRPr/>
            </a:pPr>
            <a:r>
              <a:rPr lang="en-US" altLang="en-US" sz="2400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The version of HTTP protocol</a:t>
            </a:r>
          </a:p>
          <a:p>
            <a:pPr algn="just" eaLnBrk="1" hangingPunct="1">
              <a:lnSpc>
                <a:spcPct val="70000"/>
              </a:lnSpc>
              <a:spcBef>
                <a:spcPct val="50000"/>
              </a:spcBef>
              <a:buFontTx/>
              <a:buChar char="•"/>
              <a:defRPr/>
            </a:pPr>
            <a:r>
              <a:rPr lang="en-US" altLang="en-US" sz="2400" dirty="0">
                <a:solidFill>
                  <a:srgbClr val="3366FF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Ex: </a:t>
            </a:r>
            <a:r>
              <a:rPr lang="en-US" altLang="en-US" sz="2400" b="1" dirty="0">
                <a:solidFill>
                  <a:srgbClr val="3366FF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GET</a:t>
            </a:r>
            <a:r>
              <a:rPr lang="en-US" altLang="en-US" sz="2400" dirty="0">
                <a:solidFill>
                  <a:srgbClr val="3366FF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 /</a:t>
            </a:r>
            <a:r>
              <a:rPr lang="en-US" altLang="en-US" sz="2400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index.html</a:t>
            </a:r>
            <a:r>
              <a:rPr lang="en-US" altLang="en-US" sz="2400" dirty="0">
                <a:solidFill>
                  <a:srgbClr val="3366FF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altLang="en-US" sz="2400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HTTP/1.1</a:t>
            </a:r>
            <a:r>
              <a:rPr lang="en-US" altLang="en-US" sz="2400" dirty="0">
                <a:solidFill>
                  <a:srgbClr val="3366FF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 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1E123D6-B9CE-975D-DD25-328E45884F42}"/>
              </a:ext>
            </a:extLst>
          </p:cNvPr>
          <p:cNvGrpSpPr/>
          <p:nvPr/>
        </p:nvGrpSpPr>
        <p:grpSpPr>
          <a:xfrm>
            <a:off x="1150613" y="3187876"/>
            <a:ext cx="6575133" cy="2994251"/>
            <a:chOff x="1897063" y="2627313"/>
            <a:chExt cx="5334000" cy="2066925"/>
          </a:xfrm>
        </p:grpSpPr>
        <p:pic>
          <p:nvPicPr>
            <p:cNvPr id="45059" name="Picture 1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97063" y="2627313"/>
              <a:ext cx="5334000" cy="2066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5061" name="Text Box 8"/>
            <p:cNvSpPr txBox="1">
              <a:spLocks noChangeArrowheads="1"/>
            </p:cNvSpPr>
            <p:nvPr/>
          </p:nvSpPr>
          <p:spPr bwMode="auto">
            <a:xfrm>
              <a:off x="4294188" y="3830638"/>
              <a:ext cx="2581275" cy="34607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just" eaLnBrk="1" hangingPunct="1">
                <a:spcBef>
                  <a:spcPct val="50000"/>
                </a:spcBef>
                <a:buFontTx/>
                <a:buNone/>
              </a:pPr>
              <a:r>
                <a:rPr lang="en-US" altLang="en-US" sz="1600" b="1">
                  <a:solidFill>
                    <a:srgbClr val="3366FF"/>
                  </a:solidFill>
                  <a:latin typeface="Times New Roman" panose="02020603050405020304" pitchFamily="18" charset="0"/>
                  <a:cs typeface="Arial" panose="020B0604020202020204" pitchFamily="34" charset="0"/>
                </a:rPr>
                <a:t>A carriage return/ line feed</a:t>
              </a:r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7AAD1E-DC0C-7A3B-7960-CC14BE43B1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3245B1F-9847-48F3-9EB3-0C0C7ECDEB7F}" type="datetime1">
              <a:rPr lang="en-US" smtClean="0"/>
              <a:t>4/9/2024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B0FB7C-FCC0-FE39-3391-0311B1732F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C0149FD-98BB-4821-915B-09C9BFE4B727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91075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/>
          </p:cNvSpPr>
          <p:nvPr>
            <p:ph type="title" idx="4294967295"/>
          </p:nvPr>
        </p:nvSpPr>
        <p:spPr>
          <a:xfrm>
            <a:off x="914400" y="0"/>
            <a:ext cx="8229600" cy="1108075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85000"/>
              </a:lnSpc>
            </a:pPr>
            <a: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  <a:t>HTTP Protocols </a:t>
            </a:r>
            <a:b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HTTP Requests</a:t>
            </a: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45059" name="Picture 1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4426" y="1293036"/>
            <a:ext cx="5334000" cy="2066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061" name="Text Box 8"/>
          <p:cNvSpPr txBox="1">
            <a:spLocks noChangeArrowheads="1"/>
          </p:cNvSpPr>
          <p:nvPr/>
        </p:nvSpPr>
        <p:spPr bwMode="auto">
          <a:xfrm>
            <a:off x="4294188" y="3830638"/>
            <a:ext cx="2581275" cy="3460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spcBef>
                <a:spcPct val="50000"/>
              </a:spcBef>
              <a:buFontTx/>
              <a:buNone/>
            </a:pPr>
            <a:r>
              <a:rPr lang="en-US" altLang="en-US" sz="1600" b="1">
                <a:solidFill>
                  <a:srgbClr val="3366FF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A carriage return/ line feed</a:t>
            </a:r>
          </a:p>
        </p:txBody>
      </p:sp>
      <p:sp>
        <p:nvSpPr>
          <p:cNvPr id="89094" name="Text Box 6"/>
          <p:cNvSpPr txBox="1">
            <a:spLocks noChangeArrowheads="1"/>
          </p:cNvSpPr>
          <p:nvPr/>
        </p:nvSpPr>
        <p:spPr bwMode="auto">
          <a:xfrm>
            <a:off x="125963" y="3753628"/>
            <a:ext cx="8859417" cy="210978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spcBef>
                <a:spcPct val="50000"/>
              </a:spcBef>
              <a:buFontTx/>
              <a:buChar char="•"/>
            </a:pPr>
            <a:r>
              <a:rPr lang="en-US" altLang="en-US" sz="2400" dirty="0">
                <a:solidFill>
                  <a:srgbClr val="3366FF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Return the </a:t>
            </a:r>
            <a:r>
              <a:rPr lang="en-US" alt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User-Agent</a:t>
            </a:r>
            <a:r>
              <a:rPr lang="en-US" altLang="en-US" sz="2400" dirty="0">
                <a:solidFill>
                  <a:srgbClr val="3366FF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 (the </a:t>
            </a:r>
            <a:r>
              <a:rPr lang="en-US" altLang="en-US" sz="2400" b="1" dirty="0">
                <a:solidFill>
                  <a:srgbClr val="3366FF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browser</a:t>
            </a:r>
            <a:r>
              <a:rPr lang="en-US" altLang="en-US" sz="2400" dirty="0">
                <a:solidFill>
                  <a:srgbClr val="3366FF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) along </a:t>
            </a:r>
            <a:r>
              <a:rPr lang="en-US" altLang="en-US" sz="2400" b="1" dirty="0">
                <a:solidFill>
                  <a:srgbClr val="3366FF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with</a:t>
            </a:r>
            <a:r>
              <a:rPr lang="en-US" altLang="en-US" sz="2400" dirty="0">
                <a:solidFill>
                  <a:srgbClr val="3366FF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 the </a:t>
            </a:r>
            <a:r>
              <a:rPr lang="en-US" altLang="en-US" sz="2400" b="1" dirty="0">
                <a:solidFill>
                  <a:srgbClr val="7030A0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Accept header</a:t>
            </a:r>
            <a:r>
              <a:rPr lang="en-US" altLang="en-US" sz="2400" dirty="0">
                <a:solidFill>
                  <a:srgbClr val="7030A0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altLang="en-US" sz="2400" dirty="0">
                <a:solidFill>
                  <a:srgbClr val="3366FF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in the form </a:t>
            </a:r>
            <a:r>
              <a:rPr lang="en-US" altLang="en-US" sz="2400" b="1" dirty="0" err="1">
                <a:solidFill>
                  <a:srgbClr val="3366FF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name:value</a:t>
            </a:r>
            <a:r>
              <a:rPr lang="en-US" altLang="en-US" sz="2400" dirty="0">
                <a:solidFill>
                  <a:srgbClr val="3366FF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 (provides information on what media types the client can accept) </a:t>
            </a:r>
          </a:p>
          <a:p>
            <a:pPr algn="just" eaLnBrk="1" hangingPunct="1">
              <a:spcBef>
                <a:spcPct val="50000"/>
              </a:spcBef>
              <a:buFontTx/>
              <a:buChar char="•"/>
            </a:pPr>
            <a:r>
              <a:rPr lang="en-US" altLang="en-US" sz="2400" b="1" dirty="0">
                <a:solidFill>
                  <a:srgbClr val="3366FF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Ex</a:t>
            </a:r>
            <a:r>
              <a:rPr lang="en-US" altLang="en-US" sz="2400" dirty="0">
                <a:solidFill>
                  <a:srgbClr val="3366FF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: </a:t>
            </a:r>
            <a:r>
              <a:rPr lang="fr-FR" alt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User-Agent: Mozilla/4.0 (compatible: MSIE 4.0 : Windows 95) </a:t>
            </a:r>
            <a:r>
              <a:rPr lang="fr-FR" altLang="en-US" sz="2400" dirty="0" err="1">
                <a:solidFill>
                  <a:srgbClr val="7030A0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Accept</a:t>
            </a:r>
            <a:r>
              <a:rPr lang="fr-FR" altLang="en-US" sz="2400" dirty="0">
                <a:solidFill>
                  <a:srgbClr val="7030A0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 : image/gif, image/jpeg, </a:t>
            </a:r>
            <a:r>
              <a:rPr lang="fr-FR" altLang="en-US" sz="2400" dirty="0" err="1">
                <a:solidFill>
                  <a:srgbClr val="7030A0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text</a:t>
            </a:r>
            <a:r>
              <a:rPr lang="fr-FR" altLang="en-US" sz="2400" dirty="0">
                <a:solidFill>
                  <a:srgbClr val="7030A0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/*, */*</a:t>
            </a:r>
            <a:r>
              <a:rPr lang="en-US" altLang="en-US" sz="2400" dirty="0">
                <a:solidFill>
                  <a:srgbClr val="7030A0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5101F8-0A49-D268-014E-B308ABE6F83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6325220B-FBC0-41D6-AAF6-D2122E29D2FF}" type="datetime1">
              <a:rPr lang="en-US" smtClean="0"/>
              <a:t>4/9/2024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CEE9DC-FB8B-45FB-14DC-3CA5439513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C0149FD-98BB-4821-915B-09C9BFE4B727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28503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/>
          </p:cNvSpPr>
          <p:nvPr>
            <p:ph type="title" idx="4294967295"/>
          </p:nvPr>
        </p:nvSpPr>
        <p:spPr>
          <a:xfrm>
            <a:off x="914400" y="0"/>
            <a:ext cx="8229600" cy="1108075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85000"/>
              </a:lnSpc>
            </a:pPr>
            <a: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  <a:t>HTTP Protocols </a:t>
            </a:r>
            <a:b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HTTP Requests</a:t>
            </a: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27796BC-618D-38D7-EE49-BAD5C7F19597}"/>
              </a:ext>
            </a:extLst>
          </p:cNvPr>
          <p:cNvGrpSpPr/>
          <p:nvPr/>
        </p:nvGrpSpPr>
        <p:grpSpPr>
          <a:xfrm>
            <a:off x="1065857" y="1405758"/>
            <a:ext cx="7012285" cy="3054275"/>
            <a:chOff x="1897063" y="2627313"/>
            <a:chExt cx="5334000" cy="2066925"/>
          </a:xfrm>
        </p:grpSpPr>
        <p:pic>
          <p:nvPicPr>
            <p:cNvPr id="45059" name="Picture 1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97063" y="2627313"/>
              <a:ext cx="5334000" cy="2066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5061" name="Text Box 8"/>
            <p:cNvSpPr txBox="1">
              <a:spLocks noChangeArrowheads="1"/>
            </p:cNvSpPr>
            <p:nvPr/>
          </p:nvSpPr>
          <p:spPr bwMode="auto">
            <a:xfrm>
              <a:off x="4294188" y="3830638"/>
              <a:ext cx="2581275" cy="34607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just" eaLnBrk="1" hangingPunct="1">
                <a:spcBef>
                  <a:spcPct val="50000"/>
                </a:spcBef>
                <a:buFontTx/>
                <a:buNone/>
              </a:pPr>
              <a:r>
                <a:rPr lang="en-US" altLang="en-US" sz="1600" b="1" dirty="0">
                  <a:solidFill>
                    <a:srgbClr val="3366FF"/>
                  </a:solidFill>
                  <a:latin typeface="Times New Roman" panose="02020603050405020304" pitchFamily="18" charset="0"/>
                  <a:cs typeface="Arial" panose="020B0604020202020204" pitchFamily="34" charset="0"/>
                </a:rPr>
                <a:t>A carriage return/ line feed</a:t>
              </a:r>
            </a:p>
          </p:txBody>
        </p:sp>
      </p:grpSp>
      <p:sp>
        <p:nvSpPr>
          <p:cNvPr id="2" name="Text Box 6"/>
          <p:cNvSpPr txBox="1">
            <a:spLocks noChangeArrowheads="1"/>
          </p:cNvSpPr>
          <p:nvPr/>
        </p:nvSpPr>
        <p:spPr bwMode="auto">
          <a:xfrm>
            <a:off x="236536" y="4757716"/>
            <a:ext cx="8670925" cy="8318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spcBef>
                <a:spcPct val="50000"/>
              </a:spcBef>
              <a:buFontTx/>
              <a:buChar char="•"/>
            </a:pPr>
            <a:r>
              <a:rPr lang="en-US" altLang="en-US" sz="2400" dirty="0">
                <a:solidFill>
                  <a:srgbClr val="3366FF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 Contain pretty much any thing (a </a:t>
            </a:r>
            <a:r>
              <a:rPr lang="en-US" altLang="en-US" sz="2400" b="1" dirty="0">
                <a:solidFill>
                  <a:srgbClr val="3366FF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set</a:t>
            </a:r>
            <a:r>
              <a:rPr lang="en-US" altLang="en-US" sz="2400" dirty="0">
                <a:solidFill>
                  <a:srgbClr val="3366FF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 of </a:t>
            </a:r>
            <a:r>
              <a:rPr lang="en-US" altLang="en-US" sz="2400" b="1" dirty="0">
                <a:solidFill>
                  <a:srgbClr val="3366FF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parameters</a:t>
            </a:r>
            <a:r>
              <a:rPr lang="en-US" altLang="en-US" sz="2400" dirty="0">
                <a:solidFill>
                  <a:srgbClr val="3366FF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 and </a:t>
            </a:r>
            <a:r>
              <a:rPr lang="en-US" altLang="en-US" sz="2400" b="1" dirty="0">
                <a:solidFill>
                  <a:srgbClr val="3366FF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values</a:t>
            </a:r>
            <a:r>
              <a:rPr lang="en-US" altLang="en-US" sz="2400" dirty="0">
                <a:solidFill>
                  <a:srgbClr val="3366FF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, an </a:t>
            </a:r>
            <a:r>
              <a:rPr lang="en-US" altLang="en-US" sz="2400" b="1" dirty="0">
                <a:solidFill>
                  <a:srgbClr val="3366FF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image</a:t>
            </a:r>
            <a:r>
              <a:rPr lang="en-US" altLang="en-US" sz="2400" dirty="0">
                <a:solidFill>
                  <a:srgbClr val="3366FF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 file intending to upload)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D94687E-48D6-88E8-9F90-B13CB4C0F7A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8332083-DF66-41E7-B542-7F2B994D1365}" type="datetime1">
              <a:rPr lang="en-US" smtClean="0"/>
              <a:t>4/9/2024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61DD73-81F2-C188-5775-B404ED3FA5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C0149FD-98BB-4821-915B-09C9BFE4B727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53273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/>
          </p:cNvSpPr>
          <p:nvPr>
            <p:ph type="title" idx="4294967295"/>
          </p:nvPr>
        </p:nvSpPr>
        <p:spPr>
          <a:xfrm>
            <a:off x="914400" y="41275"/>
            <a:ext cx="8229600" cy="93980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85000"/>
              </a:lnSpc>
            </a:pPr>
            <a: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  <a:t>HTTP Protocols </a:t>
            </a:r>
            <a:b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HTTP Requests – Example </a:t>
            </a: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47107" name="Picture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065" y="1048562"/>
            <a:ext cx="8159750" cy="2973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9995" name="Picture 1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064000"/>
            <a:ext cx="9144000" cy="2365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5D3475-00DC-75C7-23DC-E3608714604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62742022-5FC9-485B-92F4-02495594314F}" type="datetime1">
              <a:rPr lang="en-US" smtClean="0"/>
              <a:t>4/9/2024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BCDE63-85DE-279B-8745-181C7DD627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C0149FD-98BB-4821-915B-09C9BFE4B727}" type="slidenum">
              <a:rPr lang="en-US" smtClean="0"/>
              <a:pPr/>
              <a:t>23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699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/>
          </p:cNvSpPr>
          <p:nvPr>
            <p:ph type="title" idx="4294967295"/>
          </p:nvPr>
        </p:nvSpPr>
        <p:spPr>
          <a:xfrm>
            <a:off x="914400" y="0"/>
            <a:ext cx="8229600" cy="113665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85000"/>
              </a:lnSpc>
            </a:pPr>
            <a: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  <a:t>The Servlet Model </a:t>
            </a:r>
            <a:b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Request Objects</a:t>
            </a:r>
          </a:p>
        </p:txBody>
      </p:sp>
      <p:pic>
        <p:nvPicPr>
          <p:cNvPr id="13326" name="Picture 8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5388" y="1184275"/>
            <a:ext cx="858837" cy="64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Smiley Face 16"/>
          <p:cNvSpPr/>
          <p:nvPr/>
        </p:nvSpPr>
        <p:spPr>
          <a:xfrm>
            <a:off x="168275" y="1276350"/>
            <a:ext cx="588963" cy="515938"/>
          </a:xfrm>
          <a:prstGeom prst="smileyFac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 rot="5400000">
            <a:off x="1384300" y="3698876"/>
            <a:ext cx="5102225" cy="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206" name="TextBox 21"/>
          <p:cNvSpPr txBox="1">
            <a:spLocks noChangeArrowheads="1"/>
          </p:cNvSpPr>
          <p:nvPr/>
        </p:nvSpPr>
        <p:spPr bwMode="auto">
          <a:xfrm>
            <a:off x="2168525" y="5662613"/>
            <a:ext cx="16224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Client</a:t>
            </a:r>
          </a:p>
        </p:txBody>
      </p:sp>
      <p:sp>
        <p:nvSpPr>
          <p:cNvPr id="51207" name="TextBox 22"/>
          <p:cNvSpPr txBox="1">
            <a:spLocks noChangeArrowheads="1"/>
          </p:cNvSpPr>
          <p:nvPr/>
        </p:nvSpPr>
        <p:spPr bwMode="auto">
          <a:xfrm>
            <a:off x="4859338" y="5713413"/>
            <a:ext cx="16224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Server</a:t>
            </a:r>
          </a:p>
        </p:txBody>
      </p:sp>
      <p:cxnSp>
        <p:nvCxnSpPr>
          <p:cNvPr id="21" name="Straight Arrow Connector 20"/>
          <p:cNvCxnSpPr/>
          <p:nvPr/>
        </p:nvCxnSpPr>
        <p:spPr>
          <a:xfrm flipV="1">
            <a:off x="742950" y="1460500"/>
            <a:ext cx="1741488" cy="47625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>
            <a:spLocks noChangeArrowheads="1"/>
          </p:cNvSpPr>
          <p:nvPr/>
        </p:nvSpPr>
        <p:spPr bwMode="auto">
          <a:xfrm>
            <a:off x="593725" y="820738"/>
            <a:ext cx="1876425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1">
                <a:latin typeface="Times New Roman" panose="02020603050405020304" pitchFamily="18" charset="0"/>
                <a:cs typeface="Times New Roman" panose="02020603050405020304" pitchFamily="18" charset="0"/>
              </a:rPr>
              <a:t>1. Input and </a:t>
            </a:r>
            <a:br>
              <a:rPr lang="en-US" altLang="en-US" sz="1800" b="1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1800" b="1">
                <a:latin typeface="Times New Roman" panose="02020603050405020304" pitchFamily="18" charset="0"/>
                <a:cs typeface="Times New Roman" panose="02020603050405020304" pitchFamily="18" charset="0"/>
              </a:rPr>
              <a:t>click button/link</a:t>
            </a:r>
          </a:p>
        </p:txBody>
      </p:sp>
      <p:sp>
        <p:nvSpPr>
          <p:cNvPr id="25" name="Cloud 24"/>
          <p:cNvSpPr/>
          <p:nvPr/>
        </p:nvSpPr>
        <p:spPr>
          <a:xfrm>
            <a:off x="3001963" y="3957638"/>
            <a:ext cx="1270000" cy="641350"/>
          </a:xfrm>
          <a:prstGeom prst="cloud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OS</a:t>
            </a:r>
          </a:p>
        </p:txBody>
      </p:sp>
      <p:cxnSp>
        <p:nvCxnSpPr>
          <p:cNvPr id="26" name="Straight Arrow Connector 25"/>
          <p:cNvCxnSpPr>
            <a:endCxn id="13326" idx="3"/>
          </p:cNvCxnSpPr>
          <p:nvPr/>
        </p:nvCxnSpPr>
        <p:spPr>
          <a:xfrm rot="16200000" flipV="1">
            <a:off x="2094707" y="2736056"/>
            <a:ext cx="2519362" cy="60325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>
            <a:spLocks noChangeArrowheads="1"/>
          </p:cNvSpPr>
          <p:nvPr/>
        </p:nvSpPr>
        <p:spPr bwMode="auto">
          <a:xfrm>
            <a:off x="1208088" y="2157413"/>
            <a:ext cx="1876425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1">
                <a:solidFill>
                  <a:srgbClr val="FF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Generate the Request msg</a:t>
            </a:r>
          </a:p>
        </p:txBody>
      </p:sp>
      <p:cxnSp>
        <p:nvCxnSpPr>
          <p:cNvPr id="29" name="Straight Arrow Connector 28"/>
          <p:cNvCxnSpPr>
            <a:stCxn id="13326" idx="3"/>
          </p:cNvCxnSpPr>
          <p:nvPr/>
        </p:nvCxnSpPr>
        <p:spPr>
          <a:xfrm>
            <a:off x="3324225" y="1506538"/>
            <a:ext cx="906463" cy="44450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Cube 29"/>
          <p:cNvSpPr/>
          <p:nvPr/>
        </p:nvSpPr>
        <p:spPr>
          <a:xfrm>
            <a:off x="4241800" y="1633538"/>
            <a:ext cx="1371600" cy="795337"/>
          </a:xfrm>
          <a:prstGeom prst="cub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Web/App Server</a:t>
            </a:r>
          </a:p>
        </p:txBody>
      </p:sp>
      <p:sp>
        <p:nvSpPr>
          <p:cNvPr id="31" name="TextBox 30"/>
          <p:cNvSpPr txBox="1">
            <a:spLocks noChangeArrowheads="1"/>
          </p:cNvSpPr>
          <p:nvPr/>
        </p:nvSpPr>
        <p:spPr bwMode="auto">
          <a:xfrm>
            <a:off x="3387725" y="1238250"/>
            <a:ext cx="1766888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b="1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3. Send request </a:t>
            </a:r>
          </a:p>
        </p:txBody>
      </p:sp>
      <p:cxnSp>
        <p:nvCxnSpPr>
          <p:cNvPr id="34" name="Straight Arrow Connector 33"/>
          <p:cNvCxnSpPr/>
          <p:nvPr/>
        </p:nvCxnSpPr>
        <p:spPr>
          <a:xfrm flipV="1">
            <a:off x="5589588" y="1746250"/>
            <a:ext cx="428625" cy="7938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>
            <a:spLocks noChangeArrowheads="1"/>
          </p:cNvSpPr>
          <p:nvPr/>
        </p:nvSpPr>
        <p:spPr bwMode="auto">
          <a:xfrm>
            <a:off x="5186363" y="1252538"/>
            <a:ext cx="3957637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b="1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4. Dispatch to </a:t>
            </a:r>
            <a:r>
              <a:rPr lang="en-US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Servlet</a:t>
            </a:r>
            <a:r>
              <a:rPr lang="en-US" b="1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/Web Container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045200" y="1582738"/>
            <a:ext cx="2908300" cy="2647950"/>
          </a:xfrm>
          <a:prstGeom prst="rect">
            <a:avLst/>
          </a:prstGeom>
          <a:noFill/>
          <a:ln w="285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Containter</a:t>
            </a:r>
            <a:endParaRPr lang="en-US" b="1" dirty="0">
              <a:solidFill>
                <a:schemeClr val="tx2">
                  <a:lumMod val="60000"/>
                  <a:lumOff val="4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 eaLnBrk="1" hangingPunct="1">
              <a:defRPr/>
            </a:pPr>
            <a:endParaRPr lang="en-US" b="1" dirty="0">
              <a:solidFill>
                <a:schemeClr val="tx2">
                  <a:lumMod val="60000"/>
                  <a:lumOff val="4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 eaLnBrk="1" hangingPunct="1">
              <a:defRPr/>
            </a:pPr>
            <a:endParaRPr lang="en-US" b="1" dirty="0">
              <a:solidFill>
                <a:schemeClr val="tx2">
                  <a:lumMod val="60000"/>
                  <a:lumOff val="4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 eaLnBrk="1" hangingPunct="1">
              <a:defRPr/>
            </a:pPr>
            <a:endParaRPr lang="en-US" b="1" dirty="0">
              <a:solidFill>
                <a:schemeClr val="tx2">
                  <a:lumMod val="60000"/>
                  <a:lumOff val="4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 eaLnBrk="1" hangingPunct="1">
              <a:defRPr/>
            </a:pPr>
            <a:endParaRPr lang="en-US" b="1" dirty="0">
              <a:solidFill>
                <a:schemeClr val="tx2">
                  <a:lumMod val="60000"/>
                  <a:lumOff val="4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 eaLnBrk="1" hangingPunct="1">
              <a:defRPr/>
            </a:pPr>
            <a:endParaRPr lang="en-US" b="1" dirty="0">
              <a:solidFill>
                <a:schemeClr val="tx2">
                  <a:lumMod val="60000"/>
                  <a:lumOff val="4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 eaLnBrk="1" hangingPunct="1">
              <a:defRPr/>
            </a:pPr>
            <a:endParaRPr lang="en-US" b="1" dirty="0">
              <a:solidFill>
                <a:schemeClr val="tx2">
                  <a:lumMod val="60000"/>
                  <a:lumOff val="4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 eaLnBrk="1" hangingPunct="1">
              <a:defRPr/>
            </a:pPr>
            <a:endParaRPr lang="en-US" b="1" dirty="0">
              <a:solidFill>
                <a:schemeClr val="tx2">
                  <a:lumMod val="60000"/>
                  <a:lumOff val="4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 eaLnBrk="1" hangingPunct="1">
              <a:defRPr/>
            </a:pPr>
            <a:endParaRPr lang="en-US" b="1" dirty="0">
              <a:solidFill>
                <a:schemeClr val="tx2">
                  <a:lumMod val="60000"/>
                  <a:lumOff val="4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 eaLnBrk="1" hangingPunct="1">
              <a:defRPr/>
            </a:pPr>
            <a:endParaRPr lang="en-US" b="1" dirty="0">
              <a:solidFill>
                <a:schemeClr val="tx2">
                  <a:lumMod val="60000"/>
                  <a:lumOff val="4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8" name="Oval 37"/>
          <p:cNvSpPr/>
          <p:nvPr/>
        </p:nvSpPr>
        <p:spPr>
          <a:xfrm>
            <a:off x="6075363" y="1857375"/>
            <a:ext cx="1266825" cy="9144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sz="16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Request Object</a:t>
            </a:r>
          </a:p>
        </p:txBody>
      </p:sp>
      <p:sp>
        <p:nvSpPr>
          <p:cNvPr id="39" name="TextBox 38"/>
          <p:cNvSpPr txBox="1">
            <a:spLocks noChangeArrowheads="1"/>
          </p:cNvSpPr>
          <p:nvPr/>
        </p:nvSpPr>
        <p:spPr bwMode="auto">
          <a:xfrm>
            <a:off x="7445375" y="1866900"/>
            <a:ext cx="1766888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b="1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5. Container create </a:t>
            </a:r>
            <a:r>
              <a:rPr lang="en-US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Req</a:t>
            </a:r>
            <a:r>
              <a:rPr lang="en-US" b="1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Obj</a:t>
            </a:r>
            <a:endParaRPr lang="en-US" b="1" dirty="0">
              <a:solidFill>
                <a:schemeClr val="tx2">
                  <a:lumMod val="60000"/>
                  <a:lumOff val="4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0" name="Oval 39"/>
          <p:cNvSpPr/>
          <p:nvPr/>
        </p:nvSpPr>
        <p:spPr>
          <a:xfrm>
            <a:off x="7615238" y="3248025"/>
            <a:ext cx="1323975" cy="750888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sz="13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Resources</a:t>
            </a:r>
          </a:p>
        </p:txBody>
      </p:sp>
      <p:cxnSp>
        <p:nvCxnSpPr>
          <p:cNvPr id="41" name="Straight Arrow Connector 40"/>
          <p:cNvCxnSpPr>
            <a:stCxn id="38" idx="5"/>
            <a:endCxn id="40" idx="0"/>
          </p:cNvCxnSpPr>
          <p:nvPr/>
        </p:nvCxnSpPr>
        <p:spPr>
          <a:xfrm rot="16200000" flipH="1">
            <a:off x="7411244" y="2382044"/>
            <a:ext cx="611187" cy="1120775"/>
          </a:xfrm>
          <a:prstGeom prst="straightConnector1">
            <a:avLst/>
          </a:prstGeom>
          <a:ln w="381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>
            <a:spLocks noChangeArrowheads="1"/>
          </p:cNvSpPr>
          <p:nvPr/>
        </p:nvSpPr>
        <p:spPr bwMode="auto">
          <a:xfrm>
            <a:off x="7775575" y="2617788"/>
            <a:ext cx="128587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Forward</a:t>
            </a:r>
          </a:p>
        </p:txBody>
      </p:sp>
      <p:sp>
        <p:nvSpPr>
          <p:cNvPr id="44" name="Can 43"/>
          <p:cNvSpPr/>
          <p:nvPr/>
        </p:nvSpPr>
        <p:spPr>
          <a:xfrm>
            <a:off x="6765925" y="4892675"/>
            <a:ext cx="1296988" cy="908050"/>
          </a:xfrm>
          <a:prstGeom prst="can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DB</a:t>
            </a:r>
          </a:p>
        </p:txBody>
      </p:sp>
      <p:cxnSp>
        <p:nvCxnSpPr>
          <p:cNvPr id="45" name="Straight Arrow Connector 44"/>
          <p:cNvCxnSpPr>
            <a:cxnSpLocks/>
          </p:cNvCxnSpPr>
          <p:nvPr/>
        </p:nvCxnSpPr>
        <p:spPr>
          <a:xfrm flipH="1">
            <a:off x="7587458" y="3968271"/>
            <a:ext cx="550863" cy="911227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>
            <a:spLocks noChangeArrowheads="1"/>
          </p:cNvSpPr>
          <p:nvPr/>
        </p:nvSpPr>
        <p:spPr bwMode="auto">
          <a:xfrm>
            <a:off x="7775575" y="4349750"/>
            <a:ext cx="1382713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7.retrieve data (if any)</a:t>
            </a:r>
          </a:p>
        </p:txBody>
      </p:sp>
      <p:cxnSp>
        <p:nvCxnSpPr>
          <p:cNvPr id="49" name="Straight Arrow Connector 48"/>
          <p:cNvCxnSpPr>
            <a:stCxn id="40" idx="3"/>
          </p:cNvCxnSpPr>
          <p:nvPr/>
        </p:nvCxnSpPr>
        <p:spPr>
          <a:xfrm rot="5400000">
            <a:off x="6964363" y="4081462"/>
            <a:ext cx="1036638" cy="652463"/>
          </a:xfrm>
          <a:prstGeom prst="straightConnector1">
            <a:avLst/>
          </a:prstGeom>
          <a:ln w="38100">
            <a:solidFill>
              <a:srgbClr val="FF3300"/>
            </a:solidFill>
            <a:prstDash val="dash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55"/>
          <p:cNvSpPr/>
          <p:nvPr/>
        </p:nvSpPr>
        <p:spPr>
          <a:xfrm>
            <a:off x="6065045" y="2843287"/>
            <a:ext cx="1417637" cy="8032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sz="16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Response Object</a:t>
            </a:r>
          </a:p>
        </p:txBody>
      </p:sp>
      <p:cxnSp>
        <p:nvCxnSpPr>
          <p:cNvPr id="57" name="Straight Arrow Connector 56"/>
          <p:cNvCxnSpPr>
            <a:cxnSpLocks/>
            <a:stCxn id="56" idx="5"/>
          </p:cNvCxnSpPr>
          <p:nvPr/>
        </p:nvCxnSpPr>
        <p:spPr>
          <a:xfrm>
            <a:off x="7275074" y="3528925"/>
            <a:ext cx="408426" cy="211225"/>
          </a:xfrm>
          <a:prstGeom prst="straightConnector1">
            <a:avLst/>
          </a:prstGeom>
          <a:ln w="38100">
            <a:solidFill>
              <a:srgbClr val="00B050"/>
            </a:solidFill>
            <a:prstDash val="dash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>
            <a:spLocks noChangeArrowheads="1"/>
          </p:cNvSpPr>
          <p:nvPr/>
        </p:nvSpPr>
        <p:spPr bwMode="auto">
          <a:xfrm>
            <a:off x="6350000" y="3681413"/>
            <a:ext cx="125253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8. Set Val</a:t>
            </a:r>
          </a:p>
        </p:txBody>
      </p:sp>
      <p:cxnSp>
        <p:nvCxnSpPr>
          <p:cNvPr id="63" name="Straight Arrow Connector 62"/>
          <p:cNvCxnSpPr/>
          <p:nvPr/>
        </p:nvCxnSpPr>
        <p:spPr>
          <a:xfrm>
            <a:off x="5445125" y="2333625"/>
            <a:ext cx="573088" cy="382588"/>
          </a:xfrm>
          <a:prstGeom prst="straightConnector1">
            <a:avLst/>
          </a:prstGeom>
          <a:ln w="38100">
            <a:prstDash val="dash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cxnSpLocks/>
          </p:cNvCxnSpPr>
          <p:nvPr/>
        </p:nvCxnSpPr>
        <p:spPr>
          <a:xfrm>
            <a:off x="3302000" y="1719263"/>
            <a:ext cx="969169" cy="519906"/>
          </a:xfrm>
          <a:prstGeom prst="straightConnector1">
            <a:avLst/>
          </a:prstGeom>
          <a:ln w="38100">
            <a:prstDash val="dash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/>
          <p:cNvSpPr txBox="1">
            <a:spLocks noChangeArrowheads="1"/>
          </p:cNvSpPr>
          <p:nvPr/>
        </p:nvSpPr>
        <p:spPr bwMode="auto">
          <a:xfrm>
            <a:off x="4465638" y="3736975"/>
            <a:ext cx="1766887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1">
                <a:solidFill>
                  <a:srgbClr val="FF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9. Create Response Msg</a:t>
            </a:r>
          </a:p>
        </p:txBody>
      </p:sp>
      <p:cxnSp>
        <p:nvCxnSpPr>
          <p:cNvPr id="70" name="Straight Arrow Connector 69"/>
          <p:cNvCxnSpPr/>
          <p:nvPr/>
        </p:nvCxnSpPr>
        <p:spPr>
          <a:xfrm flipV="1">
            <a:off x="3835400" y="3262313"/>
            <a:ext cx="2019300" cy="750887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/>
          <p:cNvSpPr txBox="1">
            <a:spLocks noChangeArrowheads="1"/>
          </p:cNvSpPr>
          <p:nvPr/>
        </p:nvSpPr>
        <p:spPr bwMode="auto">
          <a:xfrm>
            <a:off x="3455988" y="2439988"/>
            <a:ext cx="1935162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b="1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10. Send response</a:t>
            </a:r>
          </a:p>
        </p:txBody>
      </p:sp>
      <p:cxnSp>
        <p:nvCxnSpPr>
          <p:cNvPr id="73" name="Straight Arrow Connector 72"/>
          <p:cNvCxnSpPr>
            <a:cxnSpLocks/>
          </p:cNvCxnSpPr>
          <p:nvPr/>
        </p:nvCxnSpPr>
        <p:spPr>
          <a:xfrm flipV="1">
            <a:off x="634209" y="1719263"/>
            <a:ext cx="1835941" cy="65087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C2C076-362F-8842-94E1-C246D92B554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747A7FEC-257C-4E98-AEFC-CF3650A19147}" type="datetime1">
              <a:rPr lang="en-US" smtClean="0"/>
              <a:t>4/9/2024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A18E78-3B6F-6C1B-5666-6AEED9C86D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C0149FD-98BB-4821-915B-09C9BFE4B727}" type="slidenum">
              <a:rPr lang="en-US" smtClean="0"/>
              <a:pPr/>
              <a:t>24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4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13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8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3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42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4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5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59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64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6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74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79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 nodeType="clickPar">
                      <p:stCondLst>
                        <p:cond delay="indefinite"/>
                      </p:stCondLst>
                      <p:childTnLst>
                        <p:par>
                          <p:cTn id="8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2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8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89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4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 nodeType="clickPar">
                      <p:stCondLst>
                        <p:cond delay="indefinite"/>
                      </p:stCondLst>
                      <p:childTnLst>
                        <p:par>
                          <p:cTn id="9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7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9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04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09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 nodeType="clickPar">
                      <p:stCondLst>
                        <p:cond delay="indefinite"/>
                      </p:stCondLst>
                      <p:childTnLst>
                        <p:par>
                          <p:cTn id="1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2" presetID="18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11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 nodeType="clickPar">
                      <p:stCondLst>
                        <p:cond delay="indefinite"/>
                      </p:stCondLst>
                      <p:childTnLst>
                        <p:par>
                          <p:cTn id="1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7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1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24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29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 nodeType="clickPar">
                      <p:stCondLst>
                        <p:cond delay="indefinite"/>
                      </p:stCondLst>
                      <p:childTnLst>
                        <p:par>
                          <p:cTn id="1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2" presetID="18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13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7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9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41" presetID="18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14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 nodeType="clickPar">
                      <p:stCondLst>
                        <p:cond delay="indefinite"/>
                      </p:stCondLst>
                      <p:childTnLst>
                        <p:par>
                          <p:cTn id="1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6" presetID="18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14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1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53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6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58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3" grpId="0"/>
      <p:bldP spid="25" grpId="0" animBg="1"/>
      <p:bldP spid="28" grpId="0"/>
      <p:bldP spid="30" grpId="0" animBg="1"/>
      <p:bldP spid="31" grpId="0"/>
      <p:bldP spid="35" grpId="0"/>
      <p:bldP spid="37" grpId="0" animBg="1"/>
      <p:bldP spid="38" grpId="0" animBg="1"/>
      <p:bldP spid="39" grpId="0"/>
      <p:bldP spid="40" grpId="0" animBg="1"/>
      <p:bldP spid="43" grpId="0"/>
      <p:bldP spid="44" grpId="0" animBg="1"/>
      <p:bldP spid="46" grpId="0"/>
      <p:bldP spid="56" grpId="0" animBg="1"/>
      <p:bldP spid="59" grpId="0"/>
      <p:bldP spid="68" grpId="0"/>
      <p:bldP spid="7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/>
          </p:cNvSpPr>
          <p:nvPr>
            <p:ph type="title" idx="4294967295"/>
          </p:nvPr>
        </p:nvSpPr>
        <p:spPr>
          <a:xfrm>
            <a:off x="914400" y="0"/>
            <a:ext cx="8229600" cy="1108075"/>
          </a:xfrm>
          <a:prstGeom prst="rect">
            <a:avLst/>
          </a:prstGeom>
        </p:spPr>
        <p:txBody>
          <a:bodyPr/>
          <a:lstStyle/>
          <a:p>
            <a: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  <a:t>HTTP Protocols </a:t>
            </a:r>
            <a:b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HTTP Responses</a:t>
            </a:r>
          </a:p>
        </p:txBody>
      </p:sp>
      <p:pic>
        <p:nvPicPr>
          <p:cNvPr id="53251" name="Picture 1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339" y="1769582"/>
            <a:ext cx="8527322" cy="33188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3252" name="Text Box 8"/>
          <p:cNvSpPr txBox="1">
            <a:spLocks noChangeArrowheads="1"/>
          </p:cNvSpPr>
          <p:nvPr/>
        </p:nvSpPr>
        <p:spPr bwMode="auto">
          <a:xfrm>
            <a:off x="2901950" y="3787775"/>
            <a:ext cx="1122363" cy="3460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spcBef>
                <a:spcPct val="50000"/>
              </a:spcBef>
              <a:buFontTx/>
              <a:buNone/>
            </a:pPr>
            <a:r>
              <a:rPr lang="en-US" altLang="en-US" sz="1600" b="1">
                <a:solidFill>
                  <a:srgbClr val="3366FF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Blank line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8A5B9A-D337-B402-E2A6-5DF83CD222B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1A290F9-B974-4B40-AE18-3E64CDD31ED1}" type="datetime1">
              <a:rPr lang="en-US" smtClean="0"/>
              <a:t>4/9/2024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8D7B3F-3EEA-5328-2E65-4410F0C468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C0149FD-98BB-4821-915B-09C9BFE4B727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52310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/>
          </p:cNvSpPr>
          <p:nvPr>
            <p:ph type="title" idx="4294967295"/>
          </p:nvPr>
        </p:nvSpPr>
        <p:spPr>
          <a:xfrm>
            <a:off x="914400" y="0"/>
            <a:ext cx="8229600" cy="1108075"/>
          </a:xfrm>
          <a:prstGeom prst="rect">
            <a:avLst/>
          </a:prstGeom>
        </p:spPr>
        <p:txBody>
          <a:bodyPr/>
          <a:lstStyle/>
          <a:p>
            <a: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  <a:t>HTTP Protocols </a:t>
            </a:r>
            <a:b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HTTP Responses</a:t>
            </a:r>
          </a:p>
        </p:txBody>
      </p:sp>
      <p:sp>
        <p:nvSpPr>
          <p:cNvPr id="53252" name="Text Box 8"/>
          <p:cNvSpPr txBox="1">
            <a:spLocks noChangeArrowheads="1"/>
          </p:cNvSpPr>
          <p:nvPr/>
        </p:nvSpPr>
        <p:spPr bwMode="auto">
          <a:xfrm>
            <a:off x="2901950" y="3787775"/>
            <a:ext cx="1122363" cy="3460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spcBef>
                <a:spcPct val="50000"/>
              </a:spcBef>
              <a:buFontTx/>
              <a:buNone/>
            </a:pPr>
            <a:r>
              <a:rPr lang="en-US" altLang="en-US" sz="1600" b="1">
                <a:solidFill>
                  <a:srgbClr val="3366FF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Blank line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A21AEB9-DC7F-2A46-6702-A1BCBE904F71}"/>
              </a:ext>
            </a:extLst>
          </p:cNvPr>
          <p:cNvGrpSpPr/>
          <p:nvPr/>
        </p:nvGrpSpPr>
        <p:grpSpPr>
          <a:xfrm>
            <a:off x="557250" y="1408378"/>
            <a:ext cx="8023225" cy="4321175"/>
            <a:chOff x="1120775" y="1238250"/>
            <a:chExt cx="8023225" cy="4321175"/>
          </a:xfrm>
        </p:grpSpPr>
        <p:pic>
          <p:nvPicPr>
            <p:cNvPr id="53251" name="Picture 18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0775" y="2146300"/>
              <a:ext cx="7085013" cy="27574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1146" name="Text Box 10"/>
            <p:cNvSpPr txBox="1">
              <a:spLocks noChangeArrowheads="1"/>
            </p:cNvSpPr>
            <p:nvPr/>
          </p:nvSpPr>
          <p:spPr bwMode="auto">
            <a:xfrm>
              <a:off x="1781175" y="1238250"/>
              <a:ext cx="7180263" cy="119697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 marL="342900" indent="-34290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Char char="•"/>
              </a:pPr>
              <a:r>
                <a:rPr lang="en-US" altLang="en-US" sz="2400" b="1">
                  <a:solidFill>
                    <a:srgbClr val="3366FF"/>
                  </a:solidFill>
                  <a:latin typeface="Times New Roman" panose="02020603050405020304" pitchFamily="18" charset="0"/>
                  <a:cs typeface="Arial" panose="020B0604020202020204" pitchFamily="34" charset="0"/>
                </a:rPr>
                <a:t>Indicates status of request process (</a:t>
              </a:r>
              <a:r>
                <a:rPr lang="en-US" altLang="en-US" sz="2400" b="1">
                  <a:solidFill>
                    <a:srgbClr val="7030A0"/>
                  </a:solidFill>
                  <a:latin typeface="Times New Roman" panose="02020603050405020304" pitchFamily="18" charset="0"/>
                  <a:cs typeface="Arial" panose="020B0604020202020204" pitchFamily="34" charset="0"/>
                </a:rPr>
                <a:t>HTTP version</a:t>
              </a:r>
              <a:r>
                <a:rPr lang="en-US" altLang="en-US" sz="2400" b="1">
                  <a:solidFill>
                    <a:srgbClr val="3366FF"/>
                  </a:solidFill>
                  <a:latin typeface="Times New Roman" panose="02020603050405020304" pitchFamily="18" charset="0"/>
                  <a:cs typeface="Arial" panose="020B0604020202020204" pitchFamily="34" charset="0"/>
                </a:rPr>
                <a:t>, </a:t>
              </a:r>
              <a:r>
                <a:rPr lang="en-US" altLang="en-US" sz="2400" b="1">
                  <a:solidFill>
                    <a:srgbClr val="00B050"/>
                  </a:solidFill>
                  <a:latin typeface="Times New Roman" panose="02020603050405020304" pitchFamily="18" charset="0"/>
                  <a:cs typeface="Arial" panose="020B0604020202020204" pitchFamily="34" charset="0"/>
                </a:rPr>
                <a:t>response code</a:t>
              </a:r>
              <a:r>
                <a:rPr lang="en-US" altLang="en-US" sz="2400" b="1">
                  <a:solidFill>
                    <a:srgbClr val="3366FF"/>
                  </a:solidFill>
                  <a:latin typeface="Times New Roman" panose="02020603050405020304" pitchFamily="18" charset="0"/>
                  <a:cs typeface="Arial" panose="020B0604020202020204" pitchFamily="34" charset="0"/>
                </a:rPr>
                <a:t>, </a:t>
              </a:r>
              <a:r>
                <a:rPr lang="en-US" altLang="en-US" sz="2400" b="1">
                  <a:solidFill>
                    <a:srgbClr val="002060"/>
                  </a:solidFill>
                  <a:latin typeface="Times New Roman" panose="02020603050405020304" pitchFamily="18" charset="0"/>
                  <a:cs typeface="Arial" panose="020B0604020202020204" pitchFamily="34" charset="0"/>
                </a:rPr>
                <a:t>status</a:t>
              </a:r>
              <a:r>
                <a:rPr lang="en-US" altLang="en-US" sz="2400" b="1">
                  <a:solidFill>
                    <a:srgbClr val="3366FF"/>
                  </a:solidFill>
                  <a:latin typeface="Times New Roman" panose="02020603050405020304" pitchFamily="18" charset="0"/>
                  <a:cs typeface="Arial" panose="020B0604020202020204" pitchFamily="34" charset="0"/>
                </a:rPr>
                <a:t>)</a:t>
              </a:r>
            </a:p>
            <a:p>
              <a:pPr eaLnBrk="1" hangingPunct="1">
                <a:spcBef>
                  <a:spcPct val="0"/>
                </a:spcBef>
                <a:buFontTx/>
                <a:buChar char="•"/>
              </a:pPr>
              <a:r>
                <a:rPr lang="en-US" altLang="en-US" sz="2400">
                  <a:solidFill>
                    <a:srgbClr val="3366FF"/>
                  </a:solidFill>
                  <a:latin typeface="Times New Roman" panose="02020603050405020304" pitchFamily="18" charset="0"/>
                  <a:cs typeface="Arial" panose="020B0604020202020204" pitchFamily="34" charset="0"/>
                </a:rPr>
                <a:t>Ex: </a:t>
              </a:r>
              <a:r>
                <a:rPr lang="en-US" altLang="en-US" sz="2400">
                  <a:solidFill>
                    <a:srgbClr val="7030A0"/>
                  </a:solidFill>
                  <a:latin typeface="Times New Roman" panose="02020603050405020304" pitchFamily="18" charset="0"/>
                  <a:cs typeface="Arial" panose="020B0604020202020204" pitchFamily="34" charset="0"/>
                </a:rPr>
                <a:t>HTTP/1.1</a:t>
              </a:r>
              <a:r>
                <a:rPr lang="en-US" altLang="en-US" sz="2400">
                  <a:solidFill>
                    <a:srgbClr val="3366FF"/>
                  </a:solidFill>
                  <a:latin typeface="Times New Roman" panose="02020603050405020304" pitchFamily="18" charset="0"/>
                  <a:cs typeface="Arial" panose="020B0604020202020204" pitchFamily="34" charset="0"/>
                </a:rPr>
                <a:t> </a:t>
              </a:r>
              <a:r>
                <a:rPr lang="en-US" altLang="en-US" sz="2400">
                  <a:solidFill>
                    <a:srgbClr val="00B050"/>
                  </a:solidFill>
                  <a:latin typeface="Times New Roman" panose="02020603050405020304" pitchFamily="18" charset="0"/>
                  <a:cs typeface="Arial" panose="020B0604020202020204" pitchFamily="34" charset="0"/>
                </a:rPr>
                <a:t>200</a:t>
              </a:r>
              <a:r>
                <a:rPr lang="en-US" altLang="en-US" sz="2400">
                  <a:solidFill>
                    <a:srgbClr val="3366FF"/>
                  </a:solidFill>
                  <a:latin typeface="Times New Roman" panose="02020603050405020304" pitchFamily="18" charset="0"/>
                  <a:cs typeface="Arial" panose="020B0604020202020204" pitchFamily="34" charset="0"/>
                </a:rPr>
                <a:t> </a:t>
              </a:r>
              <a:r>
                <a:rPr lang="en-US" altLang="en-US" sz="2400">
                  <a:solidFill>
                    <a:srgbClr val="002060"/>
                  </a:solidFill>
                  <a:latin typeface="Times New Roman" panose="02020603050405020304" pitchFamily="18" charset="0"/>
                  <a:cs typeface="Arial" panose="020B0604020202020204" pitchFamily="34" charset="0"/>
                </a:rPr>
                <a:t>OK</a:t>
              </a:r>
              <a:r>
                <a:rPr lang="en-US" altLang="en-US" sz="2400">
                  <a:solidFill>
                    <a:srgbClr val="3366FF"/>
                  </a:solidFill>
                  <a:latin typeface="Times New Roman" panose="02020603050405020304" pitchFamily="18" charset="0"/>
                  <a:cs typeface="Arial" panose="020B0604020202020204" pitchFamily="34" charset="0"/>
                </a:rPr>
                <a:t> </a:t>
              </a:r>
            </a:p>
          </p:txBody>
        </p:sp>
        <p:sp>
          <p:nvSpPr>
            <p:cNvPr id="91147" name="Text Box 11"/>
            <p:cNvSpPr txBox="1">
              <a:spLocks noChangeArrowheads="1"/>
            </p:cNvSpPr>
            <p:nvPr/>
          </p:nvSpPr>
          <p:spPr bwMode="auto">
            <a:xfrm>
              <a:off x="1741488" y="3692525"/>
              <a:ext cx="7402512" cy="18669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465138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Char char="•"/>
              </a:pPr>
              <a:r>
                <a:rPr lang="en-US" altLang="en-US" sz="2400" b="1" dirty="0">
                  <a:solidFill>
                    <a:srgbClr val="3366FF"/>
                  </a:solidFill>
                  <a:latin typeface="Times New Roman" panose="02020603050405020304" pitchFamily="18" charset="0"/>
                  <a:cs typeface="Arial" panose="020B0604020202020204" pitchFamily="34" charset="0"/>
                </a:rPr>
                <a:t>Server</a:t>
              </a:r>
              <a:r>
                <a:rPr lang="en-US" altLang="en-US" sz="2400" dirty="0">
                  <a:solidFill>
                    <a:srgbClr val="3366FF"/>
                  </a:solidFill>
                  <a:latin typeface="Times New Roman" panose="02020603050405020304" pitchFamily="18" charset="0"/>
                  <a:cs typeface="Arial" panose="020B0604020202020204" pitchFamily="34" charset="0"/>
                </a:rPr>
                <a:t>. Ex: Server: </a:t>
              </a:r>
              <a:r>
                <a:rPr lang="en-US" altLang="en-US" sz="2400" dirty="0" err="1">
                  <a:solidFill>
                    <a:srgbClr val="3366FF"/>
                  </a:solidFill>
                  <a:latin typeface="Times New Roman" panose="02020603050405020304" pitchFamily="18" charset="0"/>
                  <a:cs typeface="Arial" panose="020B0604020202020204" pitchFamily="34" charset="0"/>
                </a:rPr>
                <a:t>JavaWebServer</a:t>
              </a:r>
              <a:endParaRPr lang="en-US" altLang="en-US" sz="2400" dirty="0">
                <a:solidFill>
                  <a:srgbClr val="3366FF"/>
                </a:solidFill>
                <a:latin typeface="Times New Roman" panose="02020603050405020304" pitchFamily="18" charset="0"/>
                <a:cs typeface="Arial" panose="020B0604020202020204" pitchFamily="34" charset="0"/>
              </a:endParaRPr>
            </a:p>
            <a:p>
              <a:pPr eaLnBrk="1" hangingPunct="1">
                <a:spcBef>
                  <a:spcPct val="0"/>
                </a:spcBef>
                <a:buFontTx/>
                <a:buChar char="•"/>
              </a:pPr>
              <a:r>
                <a:rPr lang="en-US" altLang="en-US" sz="2400" b="1" dirty="0">
                  <a:solidFill>
                    <a:srgbClr val="3366FF"/>
                  </a:solidFill>
                  <a:latin typeface="Times New Roman" panose="02020603050405020304" pitchFamily="18" charset="0"/>
                  <a:cs typeface="Arial" panose="020B0604020202020204" pitchFamily="34" charset="0"/>
                </a:rPr>
                <a:t>Last modified date. </a:t>
              </a:r>
            </a:p>
            <a:p>
              <a:pPr lvl="1" eaLnBrk="1" hangingPunct="1">
                <a:spcBef>
                  <a:spcPct val="0"/>
                </a:spcBef>
                <a:buFontTx/>
                <a:buChar char="•"/>
              </a:pPr>
              <a:r>
                <a:rPr lang="en-US" altLang="en-US" sz="2000" dirty="0">
                  <a:solidFill>
                    <a:srgbClr val="3366FF"/>
                  </a:solidFill>
                  <a:latin typeface="Times New Roman" panose="02020603050405020304" pitchFamily="18" charset="0"/>
                  <a:cs typeface="Arial" panose="020B0604020202020204" pitchFamily="34" charset="0"/>
                </a:rPr>
                <a:t>Ex: Last-modified: Tuesday, 24-Mar-09 8:30:34 GMT</a:t>
              </a:r>
            </a:p>
            <a:p>
              <a:pPr eaLnBrk="1" hangingPunct="1">
                <a:spcBef>
                  <a:spcPct val="0"/>
                </a:spcBef>
                <a:buFontTx/>
                <a:buChar char="•"/>
              </a:pPr>
              <a:r>
                <a:rPr lang="en-US" altLang="en-US" sz="2400" b="1" dirty="0">
                  <a:solidFill>
                    <a:srgbClr val="3366FF"/>
                  </a:solidFill>
                  <a:latin typeface="Times New Roman" panose="02020603050405020304" pitchFamily="18" charset="0"/>
                  <a:cs typeface="Arial" panose="020B0604020202020204" pitchFamily="34" charset="0"/>
                </a:rPr>
                <a:t>Content length</a:t>
              </a:r>
              <a:r>
                <a:rPr lang="en-US" altLang="en-US" sz="2400" dirty="0">
                  <a:solidFill>
                    <a:srgbClr val="3366FF"/>
                  </a:solidFill>
                  <a:latin typeface="Times New Roman" panose="02020603050405020304" pitchFamily="18" charset="0"/>
                  <a:cs typeface="Arial" panose="020B0604020202020204" pitchFamily="34" charset="0"/>
                </a:rPr>
                <a:t>. Ex: Content-length: 100</a:t>
              </a:r>
            </a:p>
            <a:p>
              <a:pPr eaLnBrk="1" hangingPunct="1">
                <a:spcBef>
                  <a:spcPct val="0"/>
                </a:spcBef>
                <a:buFontTx/>
                <a:buChar char="•"/>
              </a:pPr>
              <a:r>
                <a:rPr lang="en-US" altLang="en-US" sz="2400" b="1" dirty="0">
                  <a:solidFill>
                    <a:srgbClr val="3366FF"/>
                  </a:solidFill>
                  <a:latin typeface="Times New Roman" panose="02020603050405020304" pitchFamily="18" charset="0"/>
                  <a:cs typeface="Arial" panose="020B0604020202020204" pitchFamily="34" charset="0"/>
                </a:rPr>
                <a:t>Content type</a:t>
              </a:r>
              <a:r>
                <a:rPr lang="en-US" altLang="en-US" sz="2400" dirty="0">
                  <a:solidFill>
                    <a:srgbClr val="3366FF"/>
                  </a:solidFill>
                  <a:latin typeface="Times New Roman" panose="02020603050405020304" pitchFamily="18" charset="0"/>
                  <a:cs typeface="Arial" panose="020B0604020202020204" pitchFamily="34" charset="0"/>
                </a:rPr>
                <a:t>. </a:t>
              </a:r>
              <a:r>
                <a:rPr lang="fr-FR" altLang="en-US" sz="2400" dirty="0">
                  <a:solidFill>
                    <a:srgbClr val="3366FF"/>
                  </a:solidFill>
                  <a:latin typeface="Times New Roman" panose="02020603050405020304" pitchFamily="18" charset="0"/>
                  <a:cs typeface="Arial" panose="020B0604020202020204" pitchFamily="34" charset="0"/>
                </a:rPr>
                <a:t>Ex: Content-type: </a:t>
              </a:r>
              <a:r>
                <a:rPr lang="fr-FR" altLang="en-US" sz="2400" dirty="0" err="1">
                  <a:solidFill>
                    <a:srgbClr val="3366FF"/>
                  </a:solidFill>
                  <a:latin typeface="Times New Roman" panose="02020603050405020304" pitchFamily="18" charset="0"/>
                  <a:cs typeface="Arial" panose="020B0604020202020204" pitchFamily="34" charset="0"/>
                </a:rPr>
                <a:t>text</a:t>
              </a:r>
              <a:r>
                <a:rPr lang="fr-FR" altLang="en-US" sz="2400" dirty="0">
                  <a:solidFill>
                    <a:srgbClr val="3366FF"/>
                  </a:solidFill>
                  <a:latin typeface="Times New Roman" panose="02020603050405020304" pitchFamily="18" charset="0"/>
                  <a:cs typeface="Arial" panose="020B0604020202020204" pitchFamily="34" charset="0"/>
                </a:rPr>
                <a:t>/plain</a:t>
              </a:r>
              <a:r>
                <a:rPr lang="en-US" altLang="en-US" sz="2400" dirty="0">
                  <a:solidFill>
                    <a:srgbClr val="3366FF"/>
                  </a:solidFill>
                  <a:latin typeface="Times New Roman" panose="02020603050405020304" pitchFamily="18" charset="0"/>
                  <a:cs typeface="Arial" panose="020B0604020202020204" pitchFamily="34" charset="0"/>
                </a:rPr>
                <a:t>  </a:t>
              </a:r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77A258-254A-1132-EDC0-946839758C9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872C394-0E46-4108-9281-0BD54ABA2427}" type="datetime1">
              <a:rPr lang="en-US" smtClean="0"/>
              <a:t>4/9/2024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F8B226-000A-A81B-7080-C925C4E873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C0149FD-98BB-4821-915B-09C9BFE4B727}" type="slidenum">
              <a:rPr lang="en-US" smtClean="0"/>
              <a:pPr/>
              <a:t>26</a:t>
            </a:fld>
            <a:endParaRPr lang="en-US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/>
          </p:cNvSpPr>
          <p:nvPr>
            <p:ph type="title" idx="4294967295"/>
          </p:nvPr>
        </p:nvSpPr>
        <p:spPr>
          <a:xfrm>
            <a:off x="914400" y="0"/>
            <a:ext cx="8229600" cy="1108075"/>
          </a:xfrm>
          <a:prstGeom prst="rect">
            <a:avLst/>
          </a:prstGeom>
        </p:spPr>
        <p:txBody>
          <a:bodyPr/>
          <a:lstStyle/>
          <a:p>
            <a: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  <a:t>HTTP Protocols </a:t>
            </a:r>
            <a:b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HTTP Responses – Example </a:t>
            </a:r>
          </a:p>
        </p:txBody>
      </p:sp>
      <p:pic>
        <p:nvPicPr>
          <p:cNvPr id="55299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513" y="1150938"/>
            <a:ext cx="8821737" cy="2232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089" name="Picture 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513" y="3444875"/>
            <a:ext cx="6958012" cy="294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62DF2C-92E2-0DCE-12FB-005423CBF1C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DC98F20-BC5C-4F3D-B986-E6B1BAF03BF7}" type="datetime1">
              <a:rPr lang="en-US" smtClean="0"/>
              <a:t>4/9/2024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F7FFFA-3362-823D-CB73-BCC383C1FB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C0149FD-98BB-4821-915B-09C9BFE4B727}" type="slidenum">
              <a:rPr lang="en-US" smtClean="0"/>
              <a:pPr/>
              <a:t>27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740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/>
          </p:cNvSpPr>
          <p:nvPr>
            <p:ph type="title" idx="4294967295"/>
          </p:nvPr>
        </p:nvSpPr>
        <p:spPr>
          <a:xfrm>
            <a:off x="914400" y="0"/>
            <a:ext cx="8229600" cy="946150"/>
          </a:xfrm>
          <a:prstGeom prst="rect">
            <a:avLst/>
          </a:prstGeom>
        </p:spPr>
        <p:txBody>
          <a:bodyPr/>
          <a:lstStyle/>
          <a:p>
            <a: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  <a:t>HTTP Protocols </a:t>
            </a:r>
            <a:b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Some commonly Status codes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2405B6-0CF5-4D9A-5D9B-E89CD0C3865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1D0EEE15-06D0-4AA9-88B9-85B6813D0EBE}" type="datetime1">
              <a:rPr lang="en-US" smtClean="0"/>
              <a:t>4/9/2024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7A5950-5A50-9D79-DD8E-5A2653EF36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C0149FD-98BB-4821-915B-09C9BFE4B727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0FEA30-5EC4-F248-5B6E-9F20713DEB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78" y="1107643"/>
            <a:ext cx="8238686" cy="5373056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/>
          </p:cNvSpPr>
          <p:nvPr>
            <p:ph type="title" idx="4294967295"/>
          </p:nvPr>
        </p:nvSpPr>
        <p:spPr>
          <a:xfrm>
            <a:off x="914400" y="0"/>
            <a:ext cx="8229600" cy="1108075"/>
          </a:xfrm>
          <a:prstGeom prst="rect">
            <a:avLst/>
          </a:prstGeom>
        </p:spPr>
        <p:txBody>
          <a:bodyPr/>
          <a:lstStyle/>
          <a:p>
            <a: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  <a:t>HTTP Protocols </a:t>
            </a:r>
            <a:b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Some commonly Status codes</a:t>
            </a:r>
          </a:p>
        </p:txBody>
      </p:sp>
      <p:graphicFrame>
        <p:nvGraphicFramePr>
          <p:cNvPr id="19502" name="Group 4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5685048"/>
              </p:ext>
            </p:extLst>
          </p:nvPr>
        </p:nvGraphicFramePr>
        <p:xfrm>
          <a:off x="228600" y="1190625"/>
          <a:ext cx="8674100" cy="5583340"/>
        </p:xfrm>
        <a:graphic>
          <a:graphicData uri="http://schemas.openxmlformats.org/drawingml/2006/table">
            <a:tbl>
              <a:tblPr/>
              <a:tblGrid>
                <a:gridCol w="10620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399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720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0478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Status code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T="45713" marB="4571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Associated Message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T="45713" marB="4571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Meaning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T="45713" marB="4571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1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400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T="45713" marB="4571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Bad Request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T="45713" marB="4571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Low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- The </a:t>
                      </a: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request placed</a:t>
                      </a: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is </a:t>
                      </a: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syntactically</a:t>
                      </a: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incorrect</a:t>
                      </a:r>
                      <a:endParaRPr kumimoji="0" 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T="45713" marB="4571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0101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401</a:t>
                      </a:r>
                    </a:p>
                  </a:txBody>
                  <a:tcPr marT="45713" marB="4571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Unauthorized</a:t>
                      </a:r>
                    </a:p>
                  </a:txBody>
                  <a:tcPr marT="45713" marB="4571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Low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- Authorization </a:t>
                      </a: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not given to access</a:t>
                      </a: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a password protected page</a:t>
                      </a:r>
                    </a:p>
                  </a:txBody>
                  <a:tcPr marT="45713" marB="4571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0101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403</a:t>
                      </a:r>
                    </a:p>
                  </a:txBody>
                  <a:tcPr marT="45713" marB="4571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Permission denied</a:t>
                      </a:r>
                    </a:p>
                  </a:txBody>
                  <a:tcPr marT="45713" marB="4571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Low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- </a:t>
                      </a: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Authentication</a:t>
                      </a: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but authorization</a:t>
                      </a: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not given</a:t>
                      </a: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to access protected resource</a:t>
                      </a:r>
                    </a:p>
                  </a:txBody>
                  <a:tcPr marT="45713" marB="4571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621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404</a:t>
                      </a:r>
                    </a:p>
                  </a:txBody>
                  <a:tcPr marT="45713" marB="4571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Not Found</a:t>
                      </a:r>
                    </a:p>
                  </a:txBody>
                  <a:tcPr marT="45713" marB="4571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Low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- </a:t>
                      </a: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Resource not found</a:t>
                      </a: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in the specified address</a:t>
                      </a:r>
                    </a:p>
                  </a:txBody>
                  <a:tcPr marT="45713" marB="4571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0101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408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T="45713" marB="4571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Request Timeout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T="45713" marB="4571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Low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- </a:t>
                      </a: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Time</a:t>
                      </a: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taken</a:t>
                      </a: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by </a:t>
                      </a: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client</a:t>
                      </a: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is </a:t>
                      </a: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very long to send</a:t>
                      </a: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the </a:t>
                      </a: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request</a:t>
                      </a: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(only available in HTTP 1.1)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T="45713" marB="4571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0580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500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T="45713" marB="4571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Internal Server Error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T="45713" marB="4571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Low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- Server is unable to locate the requested file. The servlet has been </a:t>
                      </a: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deleted or crashed or</a:t>
                      </a: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had been moved to a new location with out informing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T="45713" marB="4571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0101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503</a:t>
                      </a:r>
                    </a:p>
                  </a:txBody>
                  <a:tcPr marT="45713" marB="4571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45713" marB="4571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Low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Indicates that the </a:t>
                      </a: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HTTP server is temporarily overloaded,</a:t>
                      </a: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and unable to handle the request</a:t>
                      </a:r>
                    </a:p>
                  </a:txBody>
                  <a:tcPr marT="45713" marB="4571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7617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…</a:t>
                      </a:r>
                    </a:p>
                  </a:txBody>
                  <a:tcPr marT="45713" marB="4571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…</a:t>
                      </a:r>
                    </a:p>
                  </a:txBody>
                  <a:tcPr marT="45713" marB="4571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Low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…</a:t>
                      </a:r>
                    </a:p>
                  </a:txBody>
                  <a:tcPr marT="45713" marB="4571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F601D3-6A1C-2F1A-C12D-C0BDB574F8B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1EC6D40-F7B7-4774-970C-9DEFFB957C5A}" type="datetime1">
              <a:rPr lang="en-US" smtClean="0"/>
              <a:t>4/9/2024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54A0F7-C57C-FCD8-B6A3-C1140227B7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C0149FD-98BB-4821-915B-09C9BFE4B727}" type="slidenum">
              <a:rPr lang="en-US" smtClean="0"/>
              <a:pPr/>
              <a:t>29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95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/>
          </p:cNvSpPr>
          <p:nvPr>
            <p:ph type="title" idx="4294967295"/>
          </p:nvPr>
        </p:nvSpPr>
        <p:spPr>
          <a:xfrm>
            <a:off x="1328738" y="0"/>
            <a:ext cx="7815262" cy="113665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70000"/>
              </a:lnSpc>
            </a:pPr>
            <a: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  <a:t>Build The Simple Web</a:t>
            </a:r>
            <a:r>
              <a:rPr lang="en-US" altLang="en-US" sz="48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54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Requirements </a:t>
            </a:r>
          </a:p>
        </p:txBody>
      </p:sp>
      <p:sp>
        <p:nvSpPr>
          <p:cNvPr id="10243" name="Rectangle 3"/>
          <p:cNvSpPr>
            <a:spLocks noGrp="1"/>
          </p:cNvSpPr>
          <p:nvPr>
            <p:ph type="body" idx="4294967295"/>
          </p:nvPr>
        </p:nvSpPr>
        <p:spPr>
          <a:xfrm>
            <a:off x="96044" y="1348248"/>
            <a:ext cx="8951912" cy="4919501"/>
          </a:xfrm>
          <a:prstGeom prst="rect">
            <a:avLst/>
          </a:prstGeom>
        </p:spPr>
        <p:txBody>
          <a:bodyPr/>
          <a:lstStyle/>
          <a:p>
            <a:pPr algn="just" eaLnBrk="1" hangingPunct="1"/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Building the web application can do some following functions as</a:t>
            </a:r>
          </a:p>
          <a:p>
            <a:pPr lvl="1" algn="just" eaLnBrk="1" hangingPunct="1"/>
            <a:r>
              <a:rPr lang="en-US" altLang="en-US" dirty="0">
                <a:latin typeface="Times New Roman" panose="02020603050405020304" pitchFamily="18" charset="0"/>
              </a:rPr>
              <a:t>The user </a:t>
            </a:r>
            <a:r>
              <a:rPr lang="en-US" altLang="en-US" b="1" dirty="0">
                <a:latin typeface="Times New Roman" panose="02020603050405020304" pitchFamily="18" charset="0"/>
              </a:rPr>
              <a:t>must be authenticated </a:t>
            </a:r>
            <a:r>
              <a:rPr lang="en-US" altLang="en-US" dirty="0">
                <a:latin typeface="Times New Roman" panose="02020603050405020304" pitchFamily="18" charset="0"/>
              </a:rPr>
              <a:t>before they want to use this web site </a:t>
            </a:r>
            <a:r>
              <a:rPr lang="en-US" altLang="en-US" b="1" dirty="0">
                <a:latin typeface="Times New Roman" panose="02020603050405020304" pitchFamily="18" charset="0"/>
              </a:rPr>
              <a:t>using the DB</a:t>
            </a:r>
          </a:p>
          <a:p>
            <a:pPr lvl="1" algn="just" eaLnBrk="1" hangingPunct="1"/>
            <a:r>
              <a:rPr lang="en-US" altLang="en-US" dirty="0">
                <a:latin typeface="Times New Roman" panose="02020603050405020304" pitchFamily="18" charset="0"/>
              </a:rPr>
              <a:t>If the user is invalid, the </a:t>
            </a:r>
            <a:r>
              <a:rPr lang="en-US" altLang="en-US" b="1" dirty="0">
                <a:latin typeface="Times New Roman" panose="02020603050405020304" pitchFamily="18" charset="0"/>
              </a:rPr>
              <a:t>message “Invalid username and password” is presented</a:t>
            </a:r>
            <a:r>
              <a:rPr lang="en-US" altLang="en-US" dirty="0">
                <a:latin typeface="Times New Roman" panose="02020603050405020304" pitchFamily="18" charset="0"/>
              </a:rPr>
              <a:t>, then the </a:t>
            </a:r>
            <a:r>
              <a:rPr lang="en-US" altLang="en-US" b="1" dirty="0">
                <a:latin typeface="Times New Roman" panose="02020603050405020304" pitchFamily="18" charset="0"/>
              </a:rPr>
              <a:t>link “Click here to try again” is shown </a:t>
            </a:r>
            <a:r>
              <a:rPr lang="en-US" altLang="en-US" dirty="0">
                <a:latin typeface="Times New Roman" panose="02020603050405020304" pitchFamily="18" charset="0"/>
              </a:rPr>
              <a:t>that </a:t>
            </a:r>
            <a:r>
              <a:rPr lang="en-US" altLang="en-US" b="1" dirty="0">
                <a:latin typeface="Times New Roman" panose="02020603050405020304" pitchFamily="18" charset="0"/>
              </a:rPr>
              <a:t>redirect the user to the login page</a:t>
            </a:r>
          </a:p>
          <a:p>
            <a:pPr lvl="1" algn="just" eaLnBrk="1" hangingPunct="1"/>
            <a:r>
              <a:rPr lang="en-US" altLang="en-US" dirty="0">
                <a:latin typeface="Times New Roman" panose="02020603050405020304" pitchFamily="18" charset="0"/>
              </a:rPr>
              <a:t>Otherwise, </a:t>
            </a:r>
            <a:r>
              <a:rPr lang="en-US" altLang="en-US" b="1" dirty="0">
                <a:latin typeface="Times New Roman" panose="02020603050405020304" pitchFamily="18" charset="0"/>
              </a:rPr>
              <a:t>the search page </a:t>
            </a:r>
            <a:r>
              <a:rPr lang="en-US" altLang="en-US" dirty="0">
                <a:latin typeface="Times New Roman" panose="02020603050405020304" pitchFamily="18" charset="0"/>
              </a:rPr>
              <a:t>is redirected. </a:t>
            </a:r>
          </a:p>
          <a:p>
            <a:pPr lvl="1" algn="just" eaLnBrk="1" hangingPunct="1"/>
            <a:r>
              <a:rPr lang="en-US" altLang="en-US" dirty="0">
                <a:latin typeface="Times New Roman" panose="02020603050405020304" pitchFamily="18" charset="0"/>
              </a:rPr>
              <a:t>The GUI of web application is present as following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7CA5F77-8753-6F1C-01EF-4BF11389FF1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209B60D-D5E4-49F8-9B0D-E650BD7474CD}" type="datetime1">
              <a:rPr lang="en-US" smtClean="0"/>
              <a:t>4/9/2024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80A99EE-5B5E-62DE-0948-3D1BBBB58D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C0149FD-98BB-4821-915B-09C9BFE4B727}" type="slidenum">
              <a:rPr lang="en-US" smtClean="0"/>
              <a:pPr/>
              <a:t>3</a:t>
            </a:fld>
            <a:endParaRPr lang="en-US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/>
          </p:cNvSpPr>
          <p:nvPr>
            <p:ph type="title" idx="4294967295"/>
          </p:nvPr>
        </p:nvSpPr>
        <p:spPr>
          <a:xfrm>
            <a:off x="914400" y="0"/>
            <a:ext cx="8229600" cy="113665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85000"/>
              </a:lnSpc>
            </a:pPr>
            <a: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  <a:t>HTTP Protocols </a:t>
            </a:r>
            <a:b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HTTP Methods – Basic </a:t>
            </a:r>
          </a:p>
        </p:txBody>
      </p:sp>
      <p:sp>
        <p:nvSpPr>
          <p:cNvPr id="11267" name="Rectangle 3"/>
          <p:cNvSpPr>
            <a:spLocks noGrp="1"/>
          </p:cNvSpPr>
          <p:nvPr>
            <p:ph type="body" idx="4294967295"/>
          </p:nvPr>
        </p:nvSpPr>
        <p:spPr>
          <a:xfrm>
            <a:off x="0" y="922712"/>
            <a:ext cx="9144000" cy="5541888"/>
          </a:xfrm>
          <a:prstGeom prst="rect">
            <a:avLst/>
          </a:prstGeom>
        </p:spPr>
        <p:txBody>
          <a:bodyPr/>
          <a:lstStyle/>
          <a:p>
            <a:pPr algn="just" eaLnBrk="1" hangingPunct="1">
              <a:lnSpc>
                <a:spcPct val="80000"/>
              </a:lnSpc>
            </a:pPr>
            <a:r>
              <a:rPr lang="vi-VN" alt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GET</a:t>
            </a:r>
            <a:endParaRPr lang="en-US" alt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 eaLnBrk="1" hangingPunct="1">
              <a:lnSpc>
                <a:spcPct val="80000"/>
              </a:lnSpc>
            </a:pPr>
            <a:r>
              <a:rPr lang="en-US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the method commonly used to </a:t>
            </a:r>
            <a:r>
              <a:rPr lang="en-US" alt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request a resource/ get information</a:t>
            </a:r>
            <a:r>
              <a:rPr lang="en-US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(access static resource such as HTML doc and images or retrieve dynamic information such as query parameters)</a:t>
            </a:r>
            <a:r>
              <a:rPr lang="en-US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server</a:t>
            </a:r>
          </a:p>
          <a:p>
            <a:pPr lvl="1" algn="just" eaLnBrk="1" hangingPunct="1">
              <a:lnSpc>
                <a:spcPct val="80000"/>
              </a:lnSpc>
            </a:pPr>
            <a:r>
              <a:rPr lang="en-US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alt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restricted</a:t>
            </a:r>
            <a:r>
              <a:rPr lang="en-US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length of query string</a:t>
            </a:r>
            <a:r>
              <a:rPr lang="en-US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that is introduced by the question mark “?”</a:t>
            </a:r>
          </a:p>
          <a:p>
            <a:pPr lvl="1" algn="just" eaLnBrk="1" hangingPunct="1">
              <a:lnSpc>
                <a:spcPct val="80000"/>
              </a:lnSpc>
            </a:pPr>
            <a:r>
              <a:rPr lang="en-US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</a:t>
            </a:r>
            <a:r>
              <a:rPr lang="en-US" alt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trigger</a:t>
            </a:r>
            <a:r>
              <a:rPr lang="en-US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by</a:t>
            </a:r>
          </a:p>
          <a:p>
            <a:pPr lvl="2" algn="just" eaLnBrk="1" hangingPunct="1">
              <a:lnSpc>
                <a:spcPct val="80000"/>
              </a:lnSpc>
            </a:pPr>
            <a:r>
              <a:rPr lang="en-US" alt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Typing</a:t>
            </a:r>
            <a:r>
              <a:rPr lang="en-US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into the address line of the browser and pressing GO</a:t>
            </a:r>
          </a:p>
          <a:p>
            <a:pPr lvl="2" algn="just" eaLnBrk="1" hangingPunct="1">
              <a:lnSpc>
                <a:spcPct val="80000"/>
              </a:lnSpc>
            </a:pPr>
            <a:r>
              <a:rPr lang="en-US" alt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Clicking</a:t>
            </a:r>
            <a:r>
              <a:rPr lang="en-US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on a </a:t>
            </a:r>
            <a:r>
              <a:rPr lang="en-US" alt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link</a:t>
            </a:r>
            <a:r>
              <a:rPr lang="en-US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a web page</a:t>
            </a:r>
          </a:p>
          <a:p>
            <a:pPr lvl="2" algn="just" eaLnBrk="1" hangingPunct="1">
              <a:lnSpc>
                <a:spcPct val="80000"/>
              </a:lnSpc>
            </a:pPr>
            <a:r>
              <a:rPr lang="en-US" alt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Pressing</a:t>
            </a:r>
            <a:r>
              <a:rPr lang="en-US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</a:t>
            </a:r>
            <a:r>
              <a:rPr lang="en-US" alt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submit button </a:t>
            </a:r>
            <a:r>
              <a:rPr lang="en-US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an HTML </a:t>
            </a:r>
            <a:r>
              <a:rPr lang="en-US" alt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form</a:t>
            </a:r>
            <a:r>
              <a:rPr lang="en-US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with </a:t>
            </a:r>
            <a:r>
              <a:rPr lang="en-US" alt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GET method</a:t>
            </a:r>
          </a:p>
          <a:p>
            <a:pPr algn="just">
              <a:lnSpc>
                <a:spcPct val="90000"/>
              </a:lnSpc>
            </a:pPr>
            <a:r>
              <a:rPr lang="en-US" alt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POST</a:t>
            </a:r>
            <a:endParaRPr lang="en-US" alt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90000"/>
              </a:lnSpc>
            </a:pPr>
            <a:r>
              <a:rPr lang="en-US" alt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Sends</a:t>
            </a:r>
            <a:r>
              <a:rPr lang="en-US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data of </a:t>
            </a:r>
            <a:r>
              <a:rPr lang="en-US" alt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unlimited length </a:t>
            </a:r>
            <a:r>
              <a:rPr lang="en-US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the web server. </a:t>
            </a:r>
          </a:p>
          <a:p>
            <a:pPr lvl="1" algn="just" eaLnBrk="1" hangingPunct="1">
              <a:lnSpc>
                <a:spcPct val="90000"/>
              </a:lnSpc>
            </a:pPr>
            <a:r>
              <a:rPr lang="en-US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the method commonly used for passing user input / sending information to the server</a:t>
            </a:r>
            <a:r>
              <a:rPr lang="vi-VN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en-US" sz="22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access dynamic resources </a:t>
            </a:r>
            <a:r>
              <a:rPr lang="en-US" altLang="en-US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altLang="en-US" sz="22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enable secure data </a:t>
            </a:r>
            <a:r>
              <a:rPr lang="en-US" altLang="en-US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HTTP request because the request parameters are passed in the body of request</a:t>
            </a:r>
            <a:r>
              <a:rPr lang="en-US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lvl="1" algn="just" eaLnBrk="1" hangingPunct="1">
              <a:lnSpc>
                <a:spcPct val="90000"/>
              </a:lnSpc>
            </a:pPr>
            <a:r>
              <a:rPr lang="en-US" alt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limit </a:t>
            </a:r>
            <a:r>
              <a:rPr lang="en-US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alt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cannot be booked mark </a:t>
            </a:r>
            <a:r>
              <a:rPr lang="en-US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 emailed</a:t>
            </a:r>
            <a:endParaRPr lang="en-US" altLang="en-US" sz="2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6B8DDD7-A368-90A0-F2C7-EA5378812E3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4A7EAAB-01F1-4CA8-B1A9-5E95F908D6A4}" type="datetime1">
              <a:rPr lang="en-US" smtClean="0"/>
              <a:t>4/9/2024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872D75C-46FB-4FE7-A493-AF33F6B459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C0149FD-98BB-4821-915B-09C9BFE4B727}" type="slidenum">
              <a:rPr lang="en-US" smtClean="0"/>
              <a:pPr/>
              <a:t>30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1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500"/>
                                        <p:tgtEl>
                                          <p:spTgt spid="112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" dur="500"/>
                                        <p:tgtEl>
                                          <p:spTgt spid="112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6" dur="500"/>
                                        <p:tgtEl>
                                          <p:spTgt spid="112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9" dur="500"/>
                                        <p:tgtEl>
                                          <p:spTgt spid="112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112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5" dur="500"/>
                                        <p:tgtEl>
                                          <p:spTgt spid="112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0" dur="500"/>
                                        <p:tgtEl>
                                          <p:spTgt spid="112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3" dur="500"/>
                                        <p:tgtEl>
                                          <p:spTgt spid="112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6" dur="500"/>
                                        <p:tgtEl>
                                          <p:spTgt spid="1126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1" dur="500"/>
                                        <p:tgtEl>
                                          <p:spTgt spid="1126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7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/>
          </p:cNvSpPr>
          <p:nvPr>
            <p:ph type="title" idx="4294967295"/>
          </p:nvPr>
        </p:nvSpPr>
        <p:spPr>
          <a:xfrm>
            <a:off x="914400" y="0"/>
            <a:ext cx="8229600" cy="1049338"/>
          </a:xfrm>
          <a:prstGeom prst="rect">
            <a:avLst/>
          </a:prstGeom>
        </p:spPr>
        <p:txBody>
          <a:bodyPr/>
          <a:lstStyle/>
          <a:p>
            <a: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  <a:t>HTTP Protocols </a:t>
            </a:r>
            <a:b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HTTP Methods – Extends </a:t>
            </a:r>
          </a:p>
        </p:txBody>
      </p:sp>
      <p:sp>
        <p:nvSpPr>
          <p:cNvPr id="65539" name="Rectangle 3"/>
          <p:cNvSpPr>
            <a:spLocks noGrp="1"/>
          </p:cNvSpPr>
          <p:nvPr>
            <p:ph type="body" idx="4294967295"/>
          </p:nvPr>
        </p:nvSpPr>
        <p:spPr>
          <a:xfrm>
            <a:off x="0" y="1204252"/>
            <a:ext cx="9144000" cy="5270979"/>
          </a:xfrm>
          <a:prstGeom prst="rect">
            <a:avLst/>
          </a:prstGeom>
        </p:spPr>
        <p:txBody>
          <a:bodyPr/>
          <a:lstStyle/>
          <a:p>
            <a:pPr algn="just">
              <a:lnSpc>
                <a:spcPct val="90000"/>
              </a:lnSpc>
            </a:pPr>
            <a:r>
              <a:rPr lang="en-US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HEAD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lvl="1" algn="just">
              <a:lnSpc>
                <a:spcPct val="90000"/>
              </a:lnSpc>
            </a:pPr>
            <a:r>
              <a:rPr lang="en-US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Returns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</a:t>
            </a:r>
            <a:r>
              <a:rPr lang="en-US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headers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identified by the </a:t>
            </a:r>
            <a:r>
              <a:rPr lang="en-US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request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URL. </a:t>
            </a:r>
          </a:p>
          <a:p>
            <a:pPr lvl="1" algn="just">
              <a:lnSpc>
                <a:spcPct val="90000"/>
              </a:lnSpc>
            </a:pP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identical to the GET method but it doesn’t return a message body</a:t>
            </a:r>
          </a:p>
          <a:p>
            <a:pPr lvl="1" algn="just">
              <a:lnSpc>
                <a:spcPct val="90000"/>
              </a:lnSpc>
            </a:pP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an economical way of checking that a resource is valid and accessible</a:t>
            </a:r>
          </a:p>
          <a:p>
            <a:pPr algn="just">
              <a:lnSpc>
                <a:spcPct val="90000"/>
              </a:lnSpc>
            </a:pPr>
            <a:r>
              <a:rPr lang="en-US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OPTIONS</a:t>
            </a:r>
            <a:endParaRPr lang="en-US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90000"/>
              </a:lnSpc>
            </a:pPr>
            <a:r>
              <a:rPr lang="en-US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Returns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</a:t>
            </a:r>
            <a:r>
              <a:rPr lang="en-US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 methods 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server supports. </a:t>
            </a:r>
          </a:p>
          <a:p>
            <a:pPr algn="just">
              <a:lnSpc>
                <a:spcPct val="90000"/>
              </a:lnSpc>
            </a:pPr>
            <a:r>
              <a:rPr lang="en-US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PUT</a:t>
            </a:r>
            <a:endParaRPr lang="en-US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90000"/>
              </a:lnSpc>
            </a:pPr>
            <a:r>
              <a:rPr lang="en-US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Requests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server to </a:t>
            </a:r>
            <a:r>
              <a:rPr lang="en-US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store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</a:t>
            </a:r>
            <a:r>
              <a:rPr lang="en-US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enclosed in the HTTP message body </a:t>
            </a:r>
            <a:r>
              <a:rPr lang="en-US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 a location provided in the request URL.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just">
              <a:lnSpc>
                <a:spcPct val="90000"/>
              </a:lnSpc>
            </a:pPr>
            <a:r>
              <a:rPr lang="en-US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DELETE</a:t>
            </a:r>
            <a:endParaRPr lang="en-US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90000"/>
              </a:lnSpc>
            </a:pPr>
            <a:r>
              <a:rPr lang="en-US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Requests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server to </a:t>
            </a:r>
            <a:r>
              <a:rPr lang="en-US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delete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</a:t>
            </a:r>
            <a:r>
              <a:rPr lang="en-US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resource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identified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by the request URL. </a:t>
            </a:r>
          </a:p>
          <a:p>
            <a:pPr algn="just">
              <a:lnSpc>
                <a:spcPct val="90000"/>
              </a:lnSpc>
            </a:pPr>
            <a:r>
              <a:rPr lang="en-US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TRACE</a:t>
            </a:r>
            <a:endParaRPr lang="en-US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90000"/>
              </a:lnSpc>
            </a:pP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</a:t>
            </a:r>
            <a:r>
              <a:rPr lang="en-US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used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</a:t>
            </a:r>
            <a:r>
              <a:rPr lang="en-US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debugging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testing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</a:t>
            </a:r>
            <a:r>
              <a:rPr lang="en-US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request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sent to the server. It is </a:t>
            </a:r>
            <a:r>
              <a:rPr lang="en-US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useful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when the </a:t>
            </a:r>
            <a:r>
              <a:rPr lang="en-US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request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sent to the </a:t>
            </a:r>
            <a:r>
              <a:rPr lang="en-US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server reaches 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through the proxies.</a:t>
            </a:r>
          </a:p>
          <a:p>
            <a:pPr algn="just">
              <a:lnSpc>
                <a:spcPct val="90000"/>
              </a:lnSpc>
            </a:pPr>
            <a:r>
              <a:rPr lang="en-US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Idempotency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Safety</a:t>
            </a:r>
          </a:p>
          <a:p>
            <a:pPr lvl="1" algn="just">
              <a:lnSpc>
                <a:spcPct val="90000"/>
              </a:lnSpc>
            </a:pP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GET, TRACE, OPTIONS, and HEAD 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75A9B7D-D138-46E7-1C02-8E25418F45F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14CD3670-951A-4A48-AAFD-9CA480365FC7}" type="datetime1">
              <a:rPr lang="en-US" smtClean="0"/>
              <a:t>4/9/2024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89CC9A4-F447-8C22-D118-10778C974B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C0149FD-98BB-4821-915B-09C9BFE4B727}" type="slidenum">
              <a:rPr lang="en-US" smtClean="0"/>
              <a:pPr/>
              <a:t>31</a:t>
            </a:fld>
            <a:endParaRPr lang="en-US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/>
          </p:cNvSpPr>
          <p:nvPr>
            <p:ph type="title" idx="4294967295"/>
          </p:nvPr>
        </p:nvSpPr>
        <p:spPr>
          <a:xfrm>
            <a:off x="914400" y="-42532"/>
            <a:ext cx="8229600" cy="1004888"/>
          </a:xfrm>
          <a:prstGeom prst="rect">
            <a:avLst/>
          </a:prstGeom>
        </p:spPr>
        <p:txBody>
          <a:bodyPr/>
          <a:lstStyle/>
          <a:p>
            <a:r>
              <a:rPr lang="en-US" alt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Servlet Model </a:t>
            </a:r>
            <a:br>
              <a:rPr lang="en-US" alt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Common Gateway Interface (CGI) </a:t>
            </a:r>
          </a:p>
        </p:txBody>
      </p:sp>
      <p:sp>
        <p:nvSpPr>
          <p:cNvPr id="69635" name="Rectangle 3"/>
          <p:cNvSpPr>
            <a:spLocks noGrp="1"/>
          </p:cNvSpPr>
          <p:nvPr>
            <p:ph type="body" idx="4294967295"/>
          </p:nvPr>
        </p:nvSpPr>
        <p:spPr>
          <a:xfrm>
            <a:off x="0" y="969665"/>
            <a:ext cx="4541838" cy="5522912"/>
          </a:xfrm>
          <a:prstGeom prst="rect">
            <a:avLst/>
          </a:prstGeom>
        </p:spPr>
        <p:txBody>
          <a:bodyPr/>
          <a:lstStyle/>
          <a:p>
            <a:pPr marL="265113" indent="-265113" algn="just" eaLnBrk="1" hangingPunct="1">
              <a:lnSpc>
                <a:spcPct val="80000"/>
              </a:lnSpc>
            </a:pPr>
            <a:r>
              <a:rPr lang="vi-VN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vi-VN" alt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small program (*.exe) </a:t>
            </a:r>
            <a:r>
              <a:rPr lang="vi-VN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</a:t>
            </a:r>
            <a:r>
              <a:rPr lang="vi-VN" alt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written</a:t>
            </a:r>
            <a:r>
              <a:rPr lang="vi-VN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</a:t>
            </a:r>
            <a:r>
              <a:rPr lang="vi-VN" alt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languages</a:t>
            </a:r>
            <a:r>
              <a:rPr lang="vi-VN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such as </a:t>
            </a:r>
            <a:r>
              <a:rPr lang="vi-VN" alt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C/C++, Perl</a:t>
            </a:r>
            <a:r>
              <a:rPr lang="vi-VN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... for the gateway programs.</a:t>
            </a:r>
          </a:p>
          <a:p>
            <a:pPr marL="265113" indent="-265113" algn="just" eaLnBrk="1" hangingPunct="1">
              <a:lnSpc>
                <a:spcPct val="80000"/>
              </a:lnSpc>
            </a:pPr>
            <a:r>
              <a:rPr lang="en-US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Used in complex applications, such as </a:t>
            </a:r>
            <a:r>
              <a:rPr lang="en-US" alt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 pages</a:t>
            </a:r>
          </a:p>
          <a:p>
            <a:pPr marL="265113" indent="-265113" algn="just" eaLnBrk="1" hangingPunct="1">
              <a:lnSpc>
                <a:spcPct val="80000"/>
              </a:lnSpc>
            </a:pPr>
            <a:r>
              <a:rPr lang="en-US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set of standards followed to </a:t>
            </a:r>
            <a:r>
              <a:rPr lang="en-US" alt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interface applications form client side </a:t>
            </a:r>
            <a:r>
              <a:rPr lang="en-US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a Web Server </a:t>
            </a:r>
            <a:endParaRPr lang="vi-VN" alt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65113" indent="-265113" algn="just" eaLnBrk="1" hangingPunct="1">
              <a:lnSpc>
                <a:spcPct val="80000"/>
              </a:lnSpc>
            </a:pPr>
            <a:r>
              <a:rPr lang="en-US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Enables the Web server to send information to other files and Web browsers </a:t>
            </a:r>
          </a:p>
          <a:p>
            <a:pPr marL="265113" indent="-265113" algn="just" eaLnBrk="1" hangingPunct="1">
              <a:lnSpc>
                <a:spcPct val="80000"/>
              </a:lnSpc>
            </a:pPr>
            <a:r>
              <a:rPr lang="en-US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Helps to </a:t>
            </a:r>
            <a:r>
              <a:rPr lang="en-US" alt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process the inputs </a:t>
            </a:r>
            <a:r>
              <a:rPr lang="en-US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the form on the Web page</a:t>
            </a:r>
            <a:endParaRPr lang="vi-VN" alt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65113" indent="-265113" algn="just" eaLnBrk="1" hangingPunct="1">
              <a:lnSpc>
                <a:spcPct val="80000"/>
              </a:lnSpc>
            </a:pPr>
            <a:r>
              <a:rPr lang="en-US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Enables to </a:t>
            </a:r>
            <a:r>
              <a:rPr lang="en-US" alt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obtain information </a:t>
            </a:r>
            <a:r>
              <a:rPr lang="en-US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use it on the server machine (server side)</a:t>
            </a:r>
          </a:p>
          <a:p>
            <a:pPr marL="265113" indent="-265113" algn="just" eaLnBrk="1" hangingPunct="1">
              <a:lnSpc>
                <a:spcPct val="80000"/>
              </a:lnSpc>
            </a:pPr>
            <a:r>
              <a:rPr lang="vi-VN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When the </a:t>
            </a:r>
            <a:r>
              <a:rPr lang="vi-VN" alt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Browser sends request </a:t>
            </a:r>
            <a:r>
              <a:rPr lang="vi-VN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server, </a:t>
            </a:r>
            <a:r>
              <a:rPr lang="vi-VN" alt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CGI instantaties </a:t>
            </a:r>
            <a:r>
              <a:rPr lang="vi-VN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</a:t>
            </a:r>
            <a:r>
              <a:rPr lang="vi-VN" alt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receive and process</a:t>
            </a:r>
            <a:r>
              <a:rPr lang="vi-VN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alt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4559" name="Picture 47" descr="Image0055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4713" y="1141115"/>
            <a:ext cx="4459287" cy="4846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E201985-50A8-4CE5-A39A-809DD7E29A8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C4CAD69-446C-47AE-8FDF-319B258D3F22}" type="datetime1">
              <a:rPr lang="en-US" smtClean="0"/>
              <a:t>4/9/2024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2CCEC53-E344-CEF7-8C53-13D9C4B5FB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C0149FD-98BB-4821-915B-09C9BFE4B727}" type="slidenum">
              <a:rPr lang="en-US" smtClean="0"/>
              <a:pPr/>
              <a:t>32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645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/>
          </p:cNvSpPr>
          <p:nvPr>
            <p:ph type="title" idx="4294967295"/>
          </p:nvPr>
        </p:nvSpPr>
        <p:spPr>
          <a:xfrm>
            <a:off x="914400" y="0"/>
            <a:ext cx="8229600" cy="1049338"/>
          </a:xfrm>
          <a:prstGeom prst="rect">
            <a:avLst/>
          </a:prstGeom>
        </p:spPr>
        <p:txBody>
          <a:bodyPr/>
          <a:lstStyle/>
          <a:p>
            <a: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  <a:t>The Servlet Model </a:t>
            </a:r>
            <a:b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Common Gateway Interface (CGI)</a:t>
            </a:r>
          </a:p>
        </p:txBody>
      </p:sp>
      <p:sp>
        <p:nvSpPr>
          <p:cNvPr id="16387" name="Rectangle 3"/>
          <p:cNvSpPr>
            <a:spLocks noGrp="1"/>
          </p:cNvSpPr>
          <p:nvPr>
            <p:ph type="body" idx="4294967295"/>
          </p:nvPr>
        </p:nvSpPr>
        <p:spPr>
          <a:xfrm>
            <a:off x="323850" y="1128713"/>
            <a:ext cx="8820150" cy="5522912"/>
          </a:xfrm>
          <a:prstGeom prst="rect">
            <a:avLst/>
          </a:prstGeom>
        </p:spPr>
        <p:txBody>
          <a:bodyPr/>
          <a:lstStyle/>
          <a:p>
            <a:pPr algn="just" eaLnBrk="1" hangingPunct="1"/>
            <a:r>
              <a:rPr lang="vi-V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Disadvantages</a:t>
            </a:r>
          </a:p>
          <a:p>
            <a:pPr lvl="1" algn="just" eaLnBrk="1" hangingPunct="1"/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Reduced efficiency</a:t>
            </a:r>
          </a:p>
        </p:txBody>
      </p:sp>
      <p:pic>
        <p:nvPicPr>
          <p:cNvPr id="115717" name="Picture 5" descr="Image0055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2077" y="2269135"/>
            <a:ext cx="5413633" cy="41732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4BB34DC-6428-619F-3B05-A6D0B2158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B1DB8B1-B5A6-4216-AE74-C5D8367180C2}" type="datetime1">
              <a:rPr lang="en-US" smtClean="0"/>
              <a:t>4/9/2024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4E3A106-7EBC-0294-BA3B-8CF7E54DEC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C0149FD-98BB-4821-915B-09C9BFE4B727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09238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/>
          </p:cNvSpPr>
          <p:nvPr>
            <p:ph type="title" idx="4294967295"/>
          </p:nvPr>
        </p:nvSpPr>
        <p:spPr>
          <a:xfrm>
            <a:off x="914400" y="0"/>
            <a:ext cx="8229600" cy="1049338"/>
          </a:xfrm>
          <a:prstGeom prst="rect">
            <a:avLst/>
          </a:prstGeom>
        </p:spPr>
        <p:txBody>
          <a:bodyPr/>
          <a:lstStyle/>
          <a:p>
            <a: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  <a:t>The Servlet Model </a:t>
            </a:r>
            <a:b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Common Gateway Interface (CGI)</a:t>
            </a:r>
          </a:p>
        </p:txBody>
      </p:sp>
      <p:sp>
        <p:nvSpPr>
          <p:cNvPr id="16387" name="Rectangle 3"/>
          <p:cNvSpPr>
            <a:spLocks noGrp="1"/>
          </p:cNvSpPr>
          <p:nvPr>
            <p:ph type="body" idx="4294967295"/>
          </p:nvPr>
        </p:nvSpPr>
        <p:spPr>
          <a:xfrm>
            <a:off x="323850" y="1128713"/>
            <a:ext cx="8820150" cy="5522912"/>
          </a:xfrm>
          <a:prstGeom prst="rect">
            <a:avLst/>
          </a:prstGeom>
        </p:spPr>
        <p:txBody>
          <a:bodyPr/>
          <a:lstStyle/>
          <a:p>
            <a:pPr algn="just" eaLnBrk="1" hangingPunct="1"/>
            <a:r>
              <a:rPr lang="vi-V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Disadvantages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(cont.)</a:t>
            </a:r>
            <a:endParaRPr lang="vi-V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 eaLnBrk="1" hangingPunct="1"/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Reduced efficiency</a:t>
            </a:r>
          </a:p>
          <a:p>
            <a:pPr lvl="1" algn="just" eaLnBrk="1" hangingPunct="1"/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Reloading Perl interpreter</a:t>
            </a:r>
          </a:p>
          <a:p>
            <a:pPr lvl="2" algn="just" eaLnBrk="1" hangingPunct="1"/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widely accepted platform for writing CGI script is Perl. Each time the server receives are quest, the Perl interpreter needs to be reloaded.</a:t>
            </a:r>
          </a:p>
          <a:p>
            <a:pPr lvl="1" algn="just" eaLnBrk="1" hangingPunct="1"/>
            <a:r>
              <a:rPr lang="vi-V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Interactive</a:t>
            </a:r>
            <a:r>
              <a:rPr lang="vi-V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not suitable for graphical or highly interactive programs</a:t>
            </a:r>
          </a:p>
          <a:p>
            <a:pPr lvl="1" algn="just" eaLnBrk="1" hangingPunct="1"/>
            <a:r>
              <a:rPr lang="vi-V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 consuming and more memory consumed</a:t>
            </a:r>
          </a:p>
          <a:p>
            <a:pPr lvl="1" algn="just" eaLnBrk="1" hangingPunct="1"/>
            <a:r>
              <a:rPr lang="vi-V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Debugging</a:t>
            </a:r>
            <a:r>
              <a:rPr lang="vi-V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error detection is difficult</a:t>
            </a:r>
          </a:p>
          <a:p>
            <a:pPr lvl="1" algn="just" eaLnBrk="1" hangingPunct="1"/>
            <a:r>
              <a:rPr lang="vi-V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 support Session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D3587A4-9932-6814-353D-5B392159FAA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60D816C-5412-4ADB-A324-AC4CCC8B7708}" type="datetime1">
              <a:rPr lang="en-US" smtClean="0"/>
              <a:t>4/9/2024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06F5AC-2022-75CB-6091-BC3D60C322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C0149FD-98BB-4821-915B-09C9BFE4B727}" type="slidenum">
              <a:rPr lang="en-US" smtClean="0"/>
              <a:pPr/>
              <a:t>34</a:t>
            </a:fld>
            <a:endParaRPr lang="en-US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/>
          </p:cNvSpPr>
          <p:nvPr>
            <p:ph type="title" idx="4294967295"/>
          </p:nvPr>
        </p:nvSpPr>
        <p:spPr>
          <a:xfrm>
            <a:off x="914400" y="0"/>
            <a:ext cx="8229600" cy="1020763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85000"/>
              </a:lnSpc>
            </a:pPr>
            <a:r>
              <a:rPr lang="en-US" alt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Servlet Model </a:t>
            </a:r>
            <a:br>
              <a:rPr lang="en-US" alt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Servlets</a:t>
            </a:r>
          </a:p>
        </p:txBody>
      </p:sp>
      <p:sp>
        <p:nvSpPr>
          <p:cNvPr id="73731" name="Rectangle 3"/>
          <p:cNvSpPr>
            <a:spLocks noGrp="1"/>
          </p:cNvSpPr>
          <p:nvPr>
            <p:ph type="body" idx="4294967295"/>
          </p:nvPr>
        </p:nvSpPr>
        <p:spPr>
          <a:xfrm>
            <a:off x="16167" y="1465422"/>
            <a:ext cx="9127834" cy="5094875"/>
          </a:xfrm>
          <a:prstGeom prst="rect">
            <a:avLst/>
          </a:prstGeom>
        </p:spPr>
        <p:txBody>
          <a:bodyPr/>
          <a:lstStyle/>
          <a:p>
            <a:pPr algn="just">
              <a:lnSpc>
                <a:spcPct val="80000"/>
              </a:lnSpc>
            </a:pP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Are </a:t>
            </a:r>
            <a:r>
              <a:rPr lang="en-US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Java classes 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that </a:t>
            </a:r>
            <a:r>
              <a:rPr lang="en-US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dynamically process 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 </a:t>
            </a:r>
            <a:r>
              <a:rPr lang="en-US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requests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construct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responses</a:t>
            </a:r>
          </a:p>
          <a:p>
            <a:pPr algn="just">
              <a:lnSpc>
                <a:spcPct val="80000"/>
              </a:lnSpc>
            </a:pP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Are </a:t>
            </a:r>
            <a:r>
              <a:rPr lang="en-US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Java codes 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that are used to </a:t>
            </a:r>
            <a:r>
              <a:rPr lang="en-US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 dynamic 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content to Web server.</a:t>
            </a:r>
          </a:p>
          <a:p>
            <a:pPr algn="just">
              <a:lnSpc>
                <a:spcPct val="80000"/>
              </a:lnSpc>
            </a:pP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There is </a:t>
            </a:r>
            <a:r>
              <a:rPr lang="en-US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only a single instance 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Servlet created on the Web server. </a:t>
            </a:r>
          </a:p>
          <a:p>
            <a:pPr algn="just">
              <a:lnSpc>
                <a:spcPct val="80000"/>
              </a:lnSpc>
            </a:pP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</a:t>
            </a:r>
            <a:r>
              <a:rPr lang="en-US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service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multiple clients’ request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the Web server </a:t>
            </a:r>
            <a:r>
              <a:rPr lang="en-US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creates multiple threads 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the same Servlet instance </a:t>
            </a:r>
            <a:r>
              <a:rPr lang="en-US" altLang="en-US" sz="2000" dirty="0">
                <a:latin typeface="Times New Roman" panose="02020603050405020304" pitchFamily="18" charset="0"/>
              </a:rPr>
              <a:t>(</a:t>
            </a:r>
            <a:r>
              <a:rPr lang="vi-VN" altLang="en-US" sz="2000" b="1" dirty="0">
                <a:latin typeface="Times New Roman" panose="02020603050405020304" pitchFamily="18" charset="0"/>
              </a:rPr>
              <a:t>Overcome CGI’s consumed more memory</a:t>
            </a:r>
            <a:r>
              <a:rPr lang="en-US" altLang="en-US" sz="2000" dirty="0">
                <a:latin typeface="Times New Roman" panose="02020603050405020304" pitchFamily="18" charset="0"/>
              </a:rPr>
              <a:t>) </a:t>
            </a:r>
            <a:endParaRPr lang="en-US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eaLnBrk="1" hangingPunct="1">
              <a:lnSpc>
                <a:spcPct val="80000"/>
              </a:lnSpc>
            </a:pPr>
            <a:r>
              <a:rPr lang="en-US" altLang="en-US" sz="2000" dirty="0">
                <a:latin typeface="Times New Roman" panose="02020603050405020304" pitchFamily="18" charset="0"/>
              </a:rPr>
              <a:t>Gets </a:t>
            </a:r>
            <a:r>
              <a:rPr lang="en-US" altLang="en-US" sz="2000" b="1" dirty="0">
                <a:latin typeface="Times New Roman" panose="02020603050405020304" pitchFamily="18" charset="0"/>
              </a:rPr>
              <a:t>auto refreshed</a:t>
            </a:r>
            <a:r>
              <a:rPr lang="en-US" altLang="en-US" sz="2000" dirty="0">
                <a:latin typeface="Times New Roman" panose="02020603050405020304" pitchFamily="18" charset="0"/>
              </a:rPr>
              <a:t> on receiving a request each time</a:t>
            </a:r>
          </a:p>
          <a:p>
            <a:pPr algn="just" eaLnBrk="1" hangingPunct="1">
              <a:lnSpc>
                <a:spcPct val="80000"/>
              </a:lnSpc>
            </a:pPr>
            <a:r>
              <a:rPr lang="en-US" altLang="en-US" sz="2000" dirty="0">
                <a:latin typeface="Times New Roman" panose="02020603050405020304" pitchFamily="18" charset="0"/>
              </a:rPr>
              <a:t>A Servlet’s </a:t>
            </a:r>
            <a:r>
              <a:rPr lang="en-US" altLang="en-US" sz="2000" b="1" dirty="0">
                <a:latin typeface="Times New Roman" panose="02020603050405020304" pitchFamily="18" charset="0"/>
              </a:rPr>
              <a:t>initializing code</a:t>
            </a:r>
            <a:r>
              <a:rPr lang="en-US" altLang="en-US" sz="2000" dirty="0">
                <a:latin typeface="Times New Roman" panose="02020603050405020304" pitchFamily="18" charset="0"/>
              </a:rPr>
              <a:t> is used </a:t>
            </a:r>
            <a:r>
              <a:rPr lang="en-US" altLang="en-US" sz="2000" b="1" dirty="0">
                <a:latin typeface="Times New Roman" panose="02020603050405020304" pitchFamily="18" charset="0"/>
              </a:rPr>
              <a:t>only</a:t>
            </a:r>
            <a:r>
              <a:rPr lang="en-US" altLang="en-US" sz="2000" dirty="0">
                <a:latin typeface="Times New Roman" panose="02020603050405020304" pitchFamily="18" charset="0"/>
              </a:rPr>
              <a:t> for initializing </a:t>
            </a:r>
            <a:r>
              <a:rPr lang="en-US" altLang="en-US" sz="2000" b="1" dirty="0">
                <a:latin typeface="Times New Roman" panose="02020603050405020304" pitchFamily="18" charset="0"/>
              </a:rPr>
              <a:t>in the 1</a:t>
            </a:r>
            <a:r>
              <a:rPr lang="en-US" altLang="en-US" sz="2000" b="1" baseline="30000" dirty="0">
                <a:latin typeface="Times New Roman" panose="02020603050405020304" pitchFamily="18" charset="0"/>
              </a:rPr>
              <a:t>st</a:t>
            </a:r>
            <a:r>
              <a:rPr lang="en-US" altLang="en-US" sz="2000" b="1" dirty="0">
                <a:latin typeface="Times New Roman" panose="02020603050405020304" pitchFamily="18" charset="0"/>
              </a:rPr>
              <a:t> time</a:t>
            </a:r>
            <a:r>
              <a:rPr lang="en-US" altLang="en-US" sz="2000" dirty="0">
                <a:latin typeface="Times New Roman" panose="02020603050405020304" pitchFamily="18" charset="0"/>
              </a:rPr>
              <a:t>  </a:t>
            </a:r>
          </a:p>
          <a:p>
            <a:pPr algn="just" eaLnBrk="1" hangingPunct="1">
              <a:lnSpc>
                <a:spcPct val="80000"/>
              </a:lnSpc>
            </a:pPr>
            <a:r>
              <a:rPr lang="en-US" altLang="en-US" sz="2000" b="1" dirty="0">
                <a:latin typeface="Times New Roman" panose="02020603050405020304" pitchFamily="18" charset="0"/>
              </a:rPr>
              <a:t>Merits</a:t>
            </a:r>
          </a:p>
          <a:p>
            <a:pPr lvl="1" algn="just" eaLnBrk="1" hangingPunct="1">
              <a:lnSpc>
                <a:spcPct val="80000"/>
              </a:lnSpc>
            </a:pPr>
            <a:r>
              <a:rPr lang="en-US" altLang="en-US" sz="2000" dirty="0">
                <a:latin typeface="Times New Roman" panose="02020603050405020304" pitchFamily="18" charset="0"/>
              </a:rPr>
              <a:t>Enhanced efficiency (initializing only once, auto refresh)</a:t>
            </a:r>
          </a:p>
          <a:p>
            <a:pPr lvl="1" algn="just" eaLnBrk="1" hangingPunct="1">
              <a:lnSpc>
                <a:spcPct val="80000"/>
              </a:lnSpc>
            </a:pPr>
            <a:r>
              <a:rPr lang="en-US" altLang="en-US" sz="2000" dirty="0">
                <a:latin typeface="Times New Roman" panose="02020603050405020304" pitchFamily="18" charset="0"/>
              </a:rPr>
              <a:t>Ease to use (using Java combining HTML)</a:t>
            </a:r>
          </a:p>
          <a:p>
            <a:pPr lvl="1" algn="just" eaLnBrk="1" hangingPunct="1">
              <a:lnSpc>
                <a:spcPct val="80000"/>
              </a:lnSpc>
            </a:pPr>
            <a:r>
              <a:rPr lang="en-US" altLang="en-US" sz="2000" dirty="0">
                <a:latin typeface="Times New Roman" panose="02020603050405020304" pitchFamily="18" charset="0"/>
              </a:rPr>
              <a:t>Powerful (using Java)</a:t>
            </a:r>
          </a:p>
          <a:p>
            <a:pPr lvl="1" algn="just" eaLnBrk="1" hangingPunct="1">
              <a:lnSpc>
                <a:spcPct val="80000"/>
              </a:lnSpc>
            </a:pPr>
            <a:r>
              <a:rPr lang="en-US" altLang="en-US" sz="2000" dirty="0">
                <a:latin typeface="Times New Roman" panose="02020603050405020304" pitchFamily="18" charset="0"/>
              </a:rPr>
              <a:t>Portable</a:t>
            </a:r>
          </a:p>
          <a:p>
            <a:pPr lvl="1" algn="just" eaLnBrk="1" hangingPunct="1">
              <a:lnSpc>
                <a:spcPct val="80000"/>
              </a:lnSpc>
            </a:pPr>
            <a:r>
              <a:rPr lang="en-US" altLang="en-US" sz="2000" dirty="0">
                <a:latin typeface="Times New Roman" panose="02020603050405020304" pitchFamily="18" charset="0"/>
              </a:rPr>
              <a:t>Safe and cheap</a:t>
            </a:r>
          </a:p>
          <a:p>
            <a:pPr algn="just" eaLnBrk="1" hangingPunct="1">
              <a:lnSpc>
                <a:spcPct val="80000"/>
              </a:lnSpc>
            </a:pPr>
            <a:r>
              <a:rPr lang="en-US" altLang="en-US" sz="2000" b="1" dirty="0">
                <a:latin typeface="Times New Roman" panose="02020603050405020304" pitchFamily="18" charset="0"/>
              </a:rPr>
              <a:t>Demerits</a:t>
            </a:r>
          </a:p>
          <a:p>
            <a:pPr lvl="1" algn="just" eaLnBrk="1" hangingPunct="1">
              <a:lnSpc>
                <a:spcPct val="80000"/>
              </a:lnSpc>
            </a:pPr>
            <a:r>
              <a:rPr lang="en-US" altLang="en-US" sz="2000" b="1" dirty="0">
                <a:latin typeface="Times New Roman" panose="02020603050405020304" pitchFamily="18" charset="0"/>
              </a:rPr>
              <a:t>Low-level HTML documentation</a:t>
            </a:r>
            <a:r>
              <a:rPr lang="en-US" altLang="en-US" sz="2000" dirty="0">
                <a:latin typeface="Times New Roman" panose="02020603050405020304" pitchFamily="18" charset="0"/>
              </a:rPr>
              <a:t> (Static well-formed-ness is not maintained)</a:t>
            </a:r>
          </a:p>
          <a:p>
            <a:pPr lvl="1" algn="just" eaLnBrk="1" hangingPunct="1">
              <a:lnSpc>
                <a:spcPct val="80000"/>
              </a:lnSpc>
            </a:pPr>
            <a:r>
              <a:rPr lang="en-US" altLang="en-US" sz="2000" b="1" dirty="0">
                <a:latin typeface="Times New Roman" panose="02020603050405020304" pitchFamily="18" charset="0"/>
              </a:rPr>
              <a:t>Unclear-session management</a:t>
            </a:r>
            <a:r>
              <a:rPr lang="en-US" altLang="en-US" sz="2000" dirty="0">
                <a:latin typeface="Times New Roman" panose="02020603050405020304" pitchFamily="18" charset="0"/>
              </a:rPr>
              <a:t> (flow of control within the codes is very unclear)</a:t>
            </a:r>
            <a:endParaRPr lang="en-US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D6A11AE-7899-AECF-1FD1-05836E8614E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6F11514D-DE00-40ED-B989-D60353C25095}" type="datetime1">
              <a:rPr lang="en-US" smtClean="0"/>
              <a:t>4/9/2024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FE8CD4-DEBC-A727-E540-CB02323EB1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C0149FD-98BB-4821-915B-09C9BFE4B727}" type="slidenum">
              <a:rPr lang="en-US" smtClean="0"/>
              <a:pPr/>
              <a:t>35</a:t>
            </a:fld>
            <a:endParaRPr lang="en-US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FC66E76-1173-45D8-1FAA-B2E5DCB6787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1FD298A-7873-441D-A2D7-A5C48ECE7600}" type="datetime1">
              <a:rPr lang="en-US" smtClean="0"/>
              <a:t>4/9/2024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C8741A2-56CA-E7F7-BF66-F6EA204890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C0149FD-98BB-4821-915B-09C9BFE4B727}" type="slidenum">
              <a:rPr lang="en-US" smtClean="0"/>
              <a:pPr/>
              <a:t>36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85A11E-F714-0BBE-FA5E-62A4F76A40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455" y="1054904"/>
            <a:ext cx="3712694" cy="1797669"/>
          </a:xfrm>
          <a:prstGeom prst="rect">
            <a:avLst/>
          </a:prstGeom>
        </p:spPr>
      </p:pic>
      <p:sp>
        <p:nvSpPr>
          <p:cNvPr id="6" name="Rectangle 2">
            <a:extLst>
              <a:ext uri="{FF2B5EF4-FFF2-40B4-BE49-F238E27FC236}">
                <a16:creationId xmlns:a16="http://schemas.microsoft.com/office/drawing/2014/main" id="{0DDE979F-811A-9771-85D4-0FC0BFCEC37A}"/>
              </a:ext>
            </a:extLst>
          </p:cNvPr>
          <p:cNvSpPr txBox="1">
            <a:spLocks/>
          </p:cNvSpPr>
          <p:nvPr/>
        </p:nvSpPr>
        <p:spPr bwMode="auto">
          <a:xfrm>
            <a:off x="914400" y="0"/>
            <a:ext cx="8229600" cy="1020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lnSpc>
                <a:spcPct val="85000"/>
              </a:lnSpc>
            </a:pPr>
            <a:r>
              <a:rPr lang="en-US" alt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Servlet Model </a:t>
            </a:r>
            <a:br>
              <a:rPr lang="en-US" alt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Servlets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3A2CC50-681B-3950-A16B-93716EA644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5281" y="1020763"/>
            <a:ext cx="4102261" cy="214949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1DAE9A8-4D9A-B500-B2D6-ED3B9F9627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455" y="2920974"/>
            <a:ext cx="4199545" cy="355972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2149AA3-F06D-2684-F160-D1CFC3AE6E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8289" y="3429000"/>
            <a:ext cx="2667841" cy="2904231"/>
          </a:xfrm>
          <a:prstGeom prst="rect">
            <a:avLst/>
          </a:prstGeom>
        </p:spPr>
      </p:pic>
      <p:sp>
        <p:nvSpPr>
          <p:cNvPr id="17" name="Heptagon 16">
            <a:extLst>
              <a:ext uri="{FF2B5EF4-FFF2-40B4-BE49-F238E27FC236}">
                <a16:creationId xmlns:a16="http://schemas.microsoft.com/office/drawing/2014/main" id="{BDEFB813-B6DA-8017-15B8-B75871B82159}"/>
              </a:ext>
            </a:extLst>
          </p:cNvPr>
          <p:cNvSpPr/>
          <p:nvPr/>
        </p:nvSpPr>
        <p:spPr>
          <a:xfrm>
            <a:off x="1655064" y="1804471"/>
            <a:ext cx="454981" cy="426698"/>
          </a:xfrm>
          <a:prstGeom prst="heptagon">
            <a:avLst/>
          </a:prstGeom>
          <a:solidFill>
            <a:srgbClr val="00B05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1</a:t>
            </a:r>
          </a:p>
        </p:txBody>
      </p:sp>
      <p:sp>
        <p:nvSpPr>
          <p:cNvPr id="18" name="Heptagon 17">
            <a:extLst>
              <a:ext uri="{FF2B5EF4-FFF2-40B4-BE49-F238E27FC236}">
                <a16:creationId xmlns:a16="http://schemas.microsoft.com/office/drawing/2014/main" id="{2FE43AC8-2A65-B20B-D621-B2A9B6DAC052}"/>
              </a:ext>
            </a:extLst>
          </p:cNvPr>
          <p:cNvSpPr/>
          <p:nvPr/>
        </p:nvSpPr>
        <p:spPr>
          <a:xfrm>
            <a:off x="5807228" y="2255531"/>
            <a:ext cx="454981" cy="426698"/>
          </a:xfrm>
          <a:prstGeom prst="heptagon">
            <a:avLst/>
          </a:prstGeom>
          <a:solidFill>
            <a:srgbClr val="00B05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2</a:t>
            </a:r>
          </a:p>
        </p:txBody>
      </p:sp>
      <p:sp>
        <p:nvSpPr>
          <p:cNvPr id="19" name="Heptagon 18">
            <a:extLst>
              <a:ext uri="{FF2B5EF4-FFF2-40B4-BE49-F238E27FC236}">
                <a16:creationId xmlns:a16="http://schemas.microsoft.com/office/drawing/2014/main" id="{56EA16EC-D7E3-B878-2BDC-E5D5D528081C}"/>
              </a:ext>
            </a:extLst>
          </p:cNvPr>
          <p:cNvSpPr/>
          <p:nvPr/>
        </p:nvSpPr>
        <p:spPr>
          <a:xfrm>
            <a:off x="3307080" y="5678446"/>
            <a:ext cx="454981" cy="426698"/>
          </a:xfrm>
          <a:prstGeom prst="heptagon">
            <a:avLst/>
          </a:prstGeom>
          <a:solidFill>
            <a:srgbClr val="00B05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3</a:t>
            </a:r>
          </a:p>
        </p:txBody>
      </p:sp>
      <p:sp>
        <p:nvSpPr>
          <p:cNvPr id="20" name="Heptagon 19">
            <a:extLst>
              <a:ext uri="{FF2B5EF4-FFF2-40B4-BE49-F238E27FC236}">
                <a16:creationId xmlns:a16="http://schemas.microsoft.com/office/drawing/2014/main" id="{A70D9C8E-3C4F-98E2-BB33-305A425E61AD}"/>
              </a:ext>
            </a:extLst>
          </p:cNvPr>
          <p:cNvSpPr/>
          <p:nvPr/>
        </p:nvSpPr>
        <p:spPr>
          <a:xfrm>
            <a:off x="7300667" y="4968262"/>
            <a:ext cx="454981" cy="426698"/>
          </a:xfrm>
          <a:prstGeom prst="heptagon">
            <a:avLst/>
          </a:prstGeom>
          <a:solidFill>
            <a:srgbClr val="00B05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9667673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FC66E76-1173-45D8-1FAA-B2E5DCB6787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1FD298A-7873-441D-A2D7-A5C48ECE7600}" type="datetime1">
              <a:rPr lang="en-US" smtClean="0"/>
              <a:t>4/9/2024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C8741A2-56CA-E7F7-BF66-F6EA204890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C0149FD-98BB-4821-915B-09C9BFE4B727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0DDE979F-811A-9771-85D4-0FC0BFCEC37A}"/>
              </a:ext>
            </a:extLst>
          </p:cNvPr>
          <p:cNvSpPr txBox="1">
            <a:spLocks/>
          </p:cNvSpPr>
          <p:nvPr/>
        </p:nvSpPr>
        <p:spPr bwMode="auto">
          <a:xfrm>
            <a:off x="914400" y="0"/>
            <a:ext cx="8229600" cy="1020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lnSpc>
                <a:spcPct val="85000"/>
              </a:lnSpc>
            </a:pPr>
            <a:r>
              <a:rPr lang="en-US" alt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Servlet Model </a:t>
            </a:r>
            <a:br>
              <a:rPr lang="en-US" alt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Servlets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DD8363B-5B00-0606-B3D5-A6E5954A40C2}"/>
              </a:ext>
            </a:extLst>
          </p:cNvPr>
          <p:cNvGrpSpPr/>
          <p:nvPr/>
        </p:nvGrpSpPr>
        <p:grpSpPr>
          <a:xfrm>
            <a:off x="782027" y="1121347"/>
            <a:ext cx="7616521" cy="5233733"/>
            <a:chOff x="763739" y="1020763"/>
            <a:chExt cx="7616521" cy="5233733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3E1AA299-E78B-6615-9412-52A3309D2033}"/>
                </a:ext>
              </a:extLst>
            </p:cNvPr>
            <p:cNvGrpSpPr/>
            <p:nvPr/>
          </p:nvGrpSpPr>
          <p:grpSpPr>
            <a:xfrm>
              <a:off x="763739" y="1020763"/>
              <a:ext cx="7616521" cy="5233733"/>
              <a:chOff x="750239" y="1057339"/>
              <a:chExt cx="7616521" cy="5233733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572A66C1-674E-0A8B-3982-112124D2BF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50239" y="1057339"/>
                <a:ext cx="7616521" cy="5233733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1F6BEBB7-DE53-D6FF-9574-2D625B5241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30794" y="2432988"/>
                <a:ext cx="4298606" cy="1790855"/>
              </a:xfrm>
              <a:prstGeom prst="rect">
                <a:avLst/>
              </a:prstGeom>
            </p:spPr>
          </p:pic>
        </p:grp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8EE2CB5-0947-B115-47E5-65A1ACB854CF}"/>
                </a:ext>
              </a:extLst>
            </p:cNvPr>
            <p:cNvSpPr/>
            <p:nvPr/>
          </p:nvSpPr>
          <p:spPr>
            <a:xfrm>
              <a:off x="2344295" y="2372504"/>
              <a:ext cx="4298606" cy="1790855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3202082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/>
          </p:cNvSpPr>
          <p:nvPr>
            <p:ph type="title" idx="4294967295"/>
          </p:nvPr>
        </p:nvSpPr>
        <p:spPr>
          <a:xfrm>
            <a:off x="914400" y="0"/>
            <a:ext cx="8229600" cy="1020763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85000"/>
              </a:lnSpc>
            </a:pPr>
            <a:r>
              <a:rPr lang="en-US" alt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Servlet Model </a:t>
            </a:r>
            <a:br>
              <a:rPr lang="en-US" alt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Servlets</a:t>
            </a:r>
          </a:p>
        </p:txBody>
      </p:sp>
      <p:sp>
        <p:nvSpPr>
          <p:cNvPr id="73731" name="Rectangle 3"/>
          <p:cNvSpPr>
            <a:spLocks noGrp="1"/>
          </p:cNvSpPr>
          <p:nvPr>
            <p:ph type="body" idx="4294967295"/>
          </p:nvPr>
        </p:nvSpPr>
        <p:spPr>
          <a:xfrm>
            <a:off x="16166" y="1512740"/>
            <a:ext cx="9127834" cy="3144320"/>
          </a:xfrm>
          <a:prstGeom prst="rect">
            <a:avLst/>
          </a:prstGeom>
        </p:spPr>
        <p:txBody>
          <a:bodyPr/>
          <a:lstStyle/>
          <a:p>
            <a:pPr algn="just">
              <a:lnSpc>
                <a:spcPct val="150000"/>
              </a:lnSpc>
            </a:pPr>
            <a:r>
              <a:rPr lang="en-US" alt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to server </a:t>
            </a:r>
            <a:r>
              <a:rPr lang="en-US" alt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detecting</a:t>
            </a:r>
            <a:r>
              <a:rPr lang="en-US" alt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</a:t>
            </a:r>
            <a:r>
              <a:rPr lang="en-US" alt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servlets</a:t>
            </a:r>
            <a:r>
              <a:rPr lang="en-US" alt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(difference from Java class), then, </a:t>
            </a:r>
            <a:r>
              <a:rPr lang="en-US" altLang="en-US" sz="4000" b="1" dirty="0">
                <a:latin typeface="Times New Roman" panose="02020603050405020304" pitchFamily="18" charset="0"/>
              </a:rPr>
              <a:t>initializing</a:t>
            </a:r>
            <a:r>
              <a:rPr lang="en-US" altLang="en-US" sz="4000" dirty="0">
                <a:latin typeface="Times New Roman" panose="02020603050405020304" pitchFamily="18" charset="0"/>
              </a:rPr>
              <a:t> </a:t>
            </a:r>
            <a:r>
              <a:rPr lang="en-US" altLang="en-US" sz="4000" b="1" dirty="0">
                <a:latin typeface="Times New Roman" panose="02020603050405020304" pitchFamily="18" charset="0"/>
              </a:rPr>
              <a:t>in the 1</a:t>
            </a:r>
            <a:r>
              <a:rPr lang="en-US" altLang="en-US" sz="4000" b="1" baseline="30000" dirty="0">
                <a:latin typeface="Times New Roman" panose="02020603050405020304" pitchFamily="18" charset="0"/>
              </a:rPr>
              <a:t>st</a:t>
            </a:r>
            <a:r>
              <a:rPr lang="en-US" altLang="en-US" sz="4000" b="1" dirty="0">
                <a:latin typeface="Times New Roman" panose="02020603050405020304" pitchFamily="18" charset="0"/>
              </a:rPr>
              <a:t> time?</a:t>
            </a:r>
          </a:p>
          <a:p>
            <a:pPr lvl="1" algn="just">
              <a:lnSpc>
                <a:spcPct val="150000"/>
              </a:lnSpc>
            </a:pPr>
            <a:r>
              <a:rPr lang="en-US" altLang="en-US" sz="36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Web deployment descriptors (web.xml)</a:t>
            </a:r>
          </a:p>
          <a:p>
            <a:pPr lvl="1" algn="just">
              <a:lnSpc>
                <a:spcPct val="150000"/>
              </a:lnSpc>
            </a:pPr>
            <a:r>
              <a:rPr lang="en-US" altLang="en-US" sz="36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Annotations</a:t>
            </a:r>
            <a:endParaRPr lang="en-US" altLang="en-US" sz="3600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969725-7BCD-A361-44A1-3775EE86F49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34276B3-0396-4D1A-BC90-E99A0DA40DA2}" type="datetime1">
              <a:rPr lang="en-US" smtClean="0"/>
              <a:t>4/9/2024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5B377A1-38CB-E737-2093-2F167882E5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C0149FD-98BB-4821-915B-09C9BFE4B727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6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/>
          </p:cNvSpPr>
          <p:nvPr>
            <p:ph type="title" idx="4294967295"/>
          </p:nvPr>
        </p:nvSpPr>
        <p:spPr>
          <a:xfrm>
            <a:off x="1328738" y="0"/>
            <a:ext cx="7815262" cy="14176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75000"/>
              </a:lnSpc>
            </a:pPr>
            <a:r>
              <a:rPr lang="en-US" alt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Servlet Model </a:t>
            </a:r>
            <a:br>
              <a:rPr lang="en-US" alt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Deployment Descriptor</a:t>
            </a:r>
          </a:p>
        </p:txBody>
      </p:sp>
      <p:sp>
        <p:nvSpPr>
          <p:cNvPr id="10243" name="Rectangle 3"/>
          <p:cNvSpPr>
            <a:spLocks noGrp="1"/>
          </p:cNvSpPr>
          <p:nvPr>
            <p:ph type="body" idx="4294967295"/>
          </p:nvPr>
        </p:nvSpPr>
        <p:spPr>
          <a:xfrm>
            <a:off x="0" y="1214438"/>
            <a:ext cx="9144000" cy="5643562"/>
          </a:xfrm>
          <a:prstGeom prst="rect">
            <a:avLst/>
          </a:prstGeom>
        </p:spPr>
        <p:txBody>
          <a:bodyPr/>
          <a:lstStyle/>
          <a:p>
            <a:pPr algn="just" eaLnBrk="1" hangingPunct="1">
              <a:spcBef>
                <a:spcPct val="0"/>
              </a:spcBef>
              <a:buFontTx/>
              <a:buChar char="•"/>
            </a:pP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The Web Deployment Descriptor file </a:t>
            </a:r>
            <a:r>
              <a:rPr lang="en-US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describes</a:t>
            </a: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all</a:t>
            </a: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of </a:t>
            </a:r>
            <a:r>
              <a:rPr lang="en-US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Web</a:t>
            </a: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components</a:t>
            </a: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just" eaLnBrk="1" hangingPunct="1">
              <a:spcBef>
                <a:spcPct val="0"/>
              </a:spcBef>
              <a:buFontTx/>
              <a:buChar char="•"/>
            </a:pP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It is an </a:t>
            </a:r>
            <a:r>
              <a:rPr lang="en-US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XML file</a:t>
            </a: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. Given that the name is </a:t>
            </a:r>
            <a:r>
              <a:rPr lang="en-US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web.xml.</a:t>
            </a:r>
          </a:p>
        </p:txBody>
      </p:sp>
      <p:pic>
        <p:nvPicPr>
          <p:cNvPr id="1843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3950" y="2500313"/>
            <a:ext cx="3905250" cy="3771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F67AFED-844B-D454-2C7B-421458B2167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4223623-B212-4DCB-BE85-AB0EFBDC1F08}" type="datetime1">
              <a:rPr lang="en-US" smtClean="0"/>
              <a:t>4/9/2024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EF7A83E-676C-3A72-1040-6401DCA042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C0149FD-98BB-4821-915B-09C9BFE4B727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0346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84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/>
          </p:cNvSpPr>
          <p:nvPr>
            <p:ph type="title" idx="4294967295"/>
          </p:nvPr>
        </p:nvSpPr>
        <p:spPr>
          <a:xfrm>
            <a:off x="1328738" y="0"/>
            <a:ext cx="7815262" cy="113665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70000"/>
              </a:lnSpc>
            </a:pPr>
            <a: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  <a:t>Build The Simple Web</a:t>
            </a:r>
            <a:r>
              <a:rPr lang="en-US" altLang="en-US" sz="48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54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Expectation </a:t>
            </a:r>
          </a:p>
        </p:txBody>
      </p:sp>
      <p:pic>
        <p:nvPicPr>
          <p:cNvPr id="12291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2825" y="1293812"/>
            <a:ext cx="2847975" cy="242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3" name="Picture 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75" y="4184650"/>
            <a:ext cx="4733925" cy="2251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4" name="Picture 1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6225" y="4184650"/>
            <a:ext cx="3571875" cy="22510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FB4FFA-3360-30C6-F198-5A0C7BCD482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02A62CF-E1E9-4D0D-B6A9-78DF7532D0BA}" type="datetime1">
              <a:rPr lang="en-US" smtClean="0"/>
              <a:t>4/9/2024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EC04D8-2EDE-0A08-C140-5593A22132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C0149FD-98BB-4821-915B-09C9BFE4B727}" type="slidenum">
              <a:rPr lang="en-US" smtClean="0"/>
              <a:pPr/>
              <a:t>4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6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500"/>
                                        <p:tgtEl>
                                          <p:spTgt spid="6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/>
          </p:cNvSpPr>
          <p:nvPr>
            <p:ph type="title" idx="4294967295"/>
          </p:nvPr>
        </p:nvSpPr>
        <p:spPr>
          <a:xfrm>
            <a:off x="1520825" y="0"/>
            <a:ext cx="7623175" cy="11382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75000"/>
              </a:lnSpc>
            </a:pPr>
            <a:r>
              <a:rPr lang="en-US" alt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Servlet Model </a:t>
            </a:r>
            <a:br>
              <a:rPr lang="en-US" alt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Deployment Descriptor – web.xml</a:t>
            </a:r>
          </a:p>
        </p:txBody>
      </p:sp>
      <p:sp>
        <p:nvSpPr>
          <p:cNvPr id="99331" name="Rectangle 3"/>
          <p:cNvSpPr>
            <a:spLocks noChangeArrowheads="1"/>
          </p:cNvSpPr>
          <p:nvPr/>
        </p:nvSpPr>
        <p:spPr bwMode="auto">
          <a:xfrm>
            <a:off x="257175" y="1116014"/>
            <a:ext cx="9144000" cy="53646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n-US" altLang="en-US" sz="1900" dirty="0">
                <a:latin typeface="Times New Roman" panose="02020603050405020304" pitchFamily="18" charset="0"/>
              </a:rPr>
              <a:t>&lt;?xml version="1.0" encoding="UTF-8"?&gt;</a:t>
            </a:r>
          </a:p>
          <a:p>
            <a:pPr eaLnBrk="1" hangingPunct="1">
              <a:lnSpc>
                <a:spcPct val="80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de-DE" altLang="en-US" sz="1900" dirty="0">
                <a:latin typeface="Times New Roman" panose="02020603050405020304" pitchFamily="18" charset="0"/>
              </a:rPr>
              <a:t>&lt;web-app version="2.5" xmlns="http://java.sun.com/xml/ns/javaee" xmlns:xsi="http://www.w3.org/2001/XMLSchema-instance" xsi:schemaLocation="http://java.sun.com/xml/ns/javaee                  http://java.sun.com/xml/ns/javaee/web-app_2_5.xsd"&gt;</a:t>
            </a:r>
            <a:endParaRPr lang="en-US" altLang="en-US" sz="1900" dirty="0">
              <a:latin typeface="Times New Roman" panose="02020603050405020304" pitchFamily="18" charset="0"/>
            </a:endParaRPr>
          </a:p>
          <a:p>
            <a:pPr eaLnBrk="1" hangingPunct="1">
              <a:lnSpc>
                <a:spcPct val="80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n-US" altLang="en-US" sz="1900" dirty="0">
                <a:latin typeface="Times New Roman" panose="02020603050405020304" pitchFamily="18" charset="0"/>
              </a:rPr>
              <a:t>	</a:t>
            </a:r>
            <a:r>
              <a:rPr lang="en-US" altLang="en-US" sz="19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&lt;servlet&gt;</a:t>
            </a:r>
          </a:p>
          <a:p>
            <a:pPr eaLnBrk="1" hangingPunct="1">
              <a:lnSpc>
                <a:spcPct val="80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n-US" altLang="en-US" sz="19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		&lt;servlet-name&gt;servlet name&lt;/servlet-name&gt;</a:t>
            </a:r>
          </a:p>
          <a:p>
            <a:pPr eaLnBrk="1" hangingPunct="1">
              <a:lnSpc>
                <a:spcPct val="80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n-US" altLang="en-US" sz="19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		&lt;servlet-class&gt;</a:t>
            </a:r>
            <a:r>
              <a:rPr lang="en-US" altLang="en-US" sz="1900" b="1" dirty="0" err="1">
                <a:solidFill>
                  <a:srgbClr val="FF0000"/>
                </a:solidFill>
                <a:latin typeface="Times New Roman" panose="02020603050405020304" pitchFamily="18" charset="0"/>
              </a:rPr>
              <a:t>package.classname</a:t>
            </a:r>
            <a:r>
              <a:rPr lang="en-US" altLang="en-US" sz="19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&lt;/servlet-class&gt;</a:t>
            </a:r>
          </a:p>
          <a:p>
            <a:pPr eaLnBrk="1" hangingPunct="1">
              <a:lnSpc>
                <a:spcPct val="80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n-US" altLang="en-US" sz="19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	&lt;/servlet&gt;</a:t>
            </a:r>
          </a:p>
          <a:p>
            <a:pPr eaLnBrk="1" hangingPunct="1">
              <a:lnSpc>
                <a:spcPct val="80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n-US" altLang="en-US" sz="1900" dirty="0">
                <a:latin typeface="Times New Roman" panose="02020603050405020304" pitchFamily="18" charset="0"/>
              </a:rPr>
              <a:t>	</a:t>
            </a:r>
            <a:r>
              <a:rPr lang="en-US" altLang="en-US" sz="1900" b="1" dirty="0">
                <a:solidFill>
                  <a:schemeClr val="tx2"/>
                </a:solidFill>
                <a:latin typeface="Times New Roman" panose="02020603050405020304" pitchFamily="18" charset="0"/>
              </a:rPr>
              <a:t>&lt;servlet-mapping&gt;</a:t>
            </a:r>
          </a:p>
          <a:p>
            <a:pPr eaLnBrk="1" hangingPunct="1">
              <a:lnSpc>
                <a:spcPct val="80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n-US" altLang="en-US" sz="1900" b="1" dirty="0">
                <a:solidFill>
                  <a:schemeClr val="tx2"/>
                </a:solidFill>
                <a:latin typeface="Times New Roman" panose="02020603050405020304" pitchFamily="18" charset="0"/>
              </a:rPr>
              <a:t>		&lt;servlet-name&gt;servlet name&lt;/servlet-name&gt;</a:t>
            </a:r>
          </a:p>
          <a:p>
            <a:pPr eaLnBrk="1" hangingPunct="1">
              <a:lnSpc>
                <a:spcPct val="80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n-US" altLang="en-US" sz="1900" b="1" dirty="0">
                <a:solidFill>
                  <a:schemeClr val="tx2"/>
                </a:solidFill>
                <a:latin typeface="Times New Roman" panose="02020603050405020304" pitchFamily="18" charset="0"/>
              </a:rPr>
              <a:t>		&lt;</a:t>
            </a:r>
            <a:r>
              <a:rPr lang="en-US" altLang="en-US" sz="1900" b="1" dirty="0" err="1">
                <a:solidFill>
                  <a:schemeClr val="tx2"/>
                </a:solidFill>
                <a:latin typeface="Times New Roman" panose="02020603050405020304" pitchFamily="18" charset="0"/>
              </a:rPr>
              <a:t>url</a:t>
            </a:r>
            <a:r>
              <a:rPr lang="en-US" altLang="en-US" sz="1900" b="1" dirty="0">
                <a:solidFill>
                  <a:schemeClr val="tx2"/>
                </a:solidFill>
                <a:latin typeface="Times New Roman" panose="02020603050405020304" pitchFamily="18" charset="0"/>
              </a:rPr>
              <a:t>-pattern&gt;/context Path/root&lt;/</a:t>
            </a:r>
            <a:r>
              <a:rPr lang="en-US" altLang="en-US" sz="1900" b="1" dirty="0" err="1">
                <a:solidFill>
                  <a:schemeClr val="tx2"/>
                </a:solidFill>
                <a:latin typeface="Times New Roman" panose="02020603050405020304" pitchFamily="18" charset="0"/>
              </a:rPr>
              <a:t>url</a:t>
            </a:r>
            <a:r>
              <a:rPr lang="en-US" altLang="en-US" sz="1900" b="1" dirty="0">
                <a:solidFill>
                  <a:schemeClr val="tx2"/>
                </a:solidFill>
                <a:latin typeface="Times New Roman" panose="02020603050405020304" pitchFamily="18" charset="0"/>
              </a:rPr>
              <a:t>-pattern&gt;</a:t>
            </a:r>
          </a:p>
          <a:p>
            <a:pPr eaLnBrk="1" hangingPunct="1">
              <a:lnSpc>
                <a:spcPct val="80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n-US" altLang="en-US" sz="1900" b="1" dirty="0">
                <a:solidFill>
                  <a:schemeClr val="tx2"/>
                </a:solidFill>
                <a:latin typeface="Times New Roman" panose="02020603050405020304" pitchFamily="18" charset="0"/>
              </a:rPr>
              <a:t>	&lt;/servlet-mapping&gt;</a:t>
            </a:r>
          </a:p>
          <a:p>
            <a:pPr eaLnBrk="1" hangingPunct="1">
              <a:lnSpc>
                <a:spcPct val="80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n-US" altLang="en-US" sz="1900" dirty="0">
                <a:latin typeface="Times New Roman" panose="02020603050405020304" pitchFamily="18" charset="0"/>
              </a:rPr>
              <a:t>	&lt;session-</a:t>
            </a:r>
            <a:r>
              <a:rPr lang="en-US" altLang="en-US" sz="1900" dirty="0" err="1">
                <a:latin typeface="Times New Roman" panose="02020603050405020304" pitchFamily="18" charset="0"/>
              </a:rPr>
              <a:t>config</a:t>
            </a:r>
            <a:r>
              <a:rPr lang="en-US" altLang="en-US" sz="1900" dirty="0">
                <a:latin typeface="Times New Roman" panose="02020603050405020304" pitchFamily="18" charset="0"/>
              </a:rPr>
              <a:t>&gt;</a:t>
            </a:r>
          </a:p>
          <a:p>
            <a:pPr eaLnBrk="1" hangingPunct="1">
              <a:lnSpc>
                <a:spcPct val="80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n-US" altLang="en-US" sz="1900" dirty="0">
                <a:latin typeface="Times New Roman" panose="02020603050405020304" pitchFamily="18" charset="0"/>
              </a:rPr>
              <a:t>        &lt;session-timeout&gt;30&lt;/session-timeout&gt;</a:t>
            </a:r>
          </a:p>
          <a:p>
            <a:pPr eaLnBrk="1" hangingPunct="1">
              <a:lnSpc>
                <a:spcPct val="80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n-US" altLang="en-US" sz="1900" dirty="0">
                <a:latin typeface="Times New Roman" panose="02020603050405020304" pitchFamily="18" charset="0"/>
              </a:rPr>
              <a:t>      &lt;/session-</a:t>
            </a:r>
            <a:r>
              <a:rPr lang="en-US" altLang="en-US" sz="1900" dirty="0" err="1">
                <a:latin typeface="Times New Roman" panose="02020603050405020304" pitchFamily="18" charset="0"/>
              </a:rPr>
              <a:t>config</a:t>
            </a:r>
            <a:r>
              <a:rPr lang="en-US" altLang="en-US" sz="1900" dirty="0">
                <a:latin typeface="Times New Roman" panose="02020603050405020304" pitchFamily="18" charset="0"/>
              </a:rPr>
              <a:t>&gt;</a:t>
            </a:r>
          </a:p>
          <a:p>
            <a:pPr eaLnBrk="1" hangingPunct="1">
              <a:lnSpc>
                <a:spcPct val="80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n-US" altLang="en-US" sz="1900" dirty="0">
                <a:latin typeface="Times New Roman" panose="02020603050405020304" pitchFamily="18" charset="0"/>
              </a:rPr>
              <a:t>	&lt;welcome-file-list&gt;</a:t>
            </a:r>
          </a:p>
          <a:p>
            <a:pPr eaLnBrk="1" hangingPunct="1">
              <a:lnSpc>
                <a:spcPct val="80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n-US" altLang="en-US" sz="1900" dirty="0">
                <a:latin typeface="Times New Roman" panose="02020603050405020304" pitchFamily="18" charset="0"/>
              </a:rPr>
              <a:t>		&lt;welcome-file&gt;</a:t>
            </a:r>
            <a:r>
              <a:rPr lang="en-US" altLang="en-US" sz="1900" b="1" dirty="0">
                <a:latin typeface="Times New Roman" panose="02020603050405020304" pitchFamily="18" charset="0"/>
              </a:rPr>
              <a:t>default page to show</a:t>
            </a:r>
            <a:r>
              <a:rPr lang="en-US" altLang="en-US" sz="1900" dirty="0">
                <a:latin typeface="Times New Roman" panose="02020603050405020304" pitchFamily="18" charset="0"/>
              </a:rPr>
              <a:t>&lt;/welcome-file&gt;</a:t>
            </a:r>
          </a:p>
          <a:p>
            <a:pPr eaLnBrk="1" hangingPunct="1">
              <a:lnSpc>
                <a:spcPct val="80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n-US" altLang="en-US" sz="1900" dirty="0">
                <a:latin typeface="Times New Roman" panose="02020603050405020304" pitchFamily="18" charset="0"/>
              </a:rPr>
              <a:t>	&lt;/welcome-file-list&gt;&lt;/web-app&gt;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213113" y="2332070"/>
            <a:ext cx="6705600" cy="369332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Servlets Declaration is same as </a:t>
            </a:r>
            <a:r>
              <a:rPr lang="en-US" altLang="en-US" b="1" dirty="0" err="1">
                <a:solidFill>
                  <a:srgbClr val="FF0000"/>
                </a:solidFill>
                <a:latin typeface="Times New Roman" panose="02020603050405020304" pitchFamily="18" charset="0"/>
              </a:rPr>
              <a:t>package.classname</a:t>
            </a:r>
            <a:r>
              <a:rPr lang="en-US" altLang="en-US" b="1" dirty="0">
                <a:solidFill>
                  <a:srgbClr val="FF00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en-US" b="1" dirty="0" err="1">
                <a:solidFill>
                  <a:srgbClr val="FF0000"/>
                </a:solidFill>
                <a:latin typeface="Times New Roman" panose="02020603050405020304" pitchFamily="18" charset="0"/>
              </a:rPr>
              <a:t>servlet_name</a:t>
            </a:r>
            <a:r>
              <a:rPr lang="en-US" altLang="en-US" b="1" dirty="0">
                <a:solidFill>
                  <a:srgbClr val="FF0000"/>
                </a:solidFill>
                <a:latin typeface="Times New Roman" panose="02020603050405020304" pitchFamily="18" charset="0"/>
              </a:rPr>
              <a:t>;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814699" y="3501248"/>
            <a:ext cx="3660529" cy="369332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Define the access path to the servlet</a:t>
            </a:r>
            <a:r>
              <a:rPr lang="en-US" altLang="en-US" b="1" dirty="0">
                <a:solidFill>
                  <a:srgbClr val="002060"/>
                </a:solidFill>
                <a:latin typeface="Times New Roman" panose="02020603050405020304" pitchFamily="18" charset="0"/>
              </a:rPr>
              <a:t>;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E54BF4-67F2-83ED-F579-E2BCD338C57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19CB4D1D-66EA-4C6A-8A8D-DC561C29E5AB}" type="datetime1">
              <a:rPr lang="en-US" smtClean="0"/>
              <a:t>4/9/2024</a:t>
            </a:fld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FE99D3E-1DDD-2AC7-7E98-2E9227107A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C0149FD-98BB-4821-915B-09C9BFE4B727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6569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93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993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993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993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993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993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993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993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993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9933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9933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9933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9933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9933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9933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1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6" dur="500"/>
                                        <p:tgtEl>
                                          <p:spTgt spid="99331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331" grpId="0" uiExpand="1" build="p"/>
      <p:bldP spid="2" grpId="0" animBg="1"/>
      <p:bldP spid="5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/>
          </p:cNvSpPr>
          <p:nvPr>
            <p:ph type="title" idx="4294967295"/>
          </p:nvPr>
        </p:nvSpPr>
        <p:spPr>
          <a:xfrm>
            <a:off x="1520825" y="0"/>
            <a:ext cx="7623175" cy="112395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70000"/>
              </a:lnSpc>
            </a:pPr>
            <a:r>
              <a:rPr lang="en-US" alt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Servlet Model </a:t>
            </a:r>
            <a:br>
              <a:rPr lang="en-US" alt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Deployment Descriptor – Example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D9AF47-A135-63FE-80A7-5ECD747CA28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A925101-9669-4238-A5F7-E31822670A45}" type="datetime1">
              <a:rPr lang="en-US" smtClean="0"/>
              <a:t>4/9/2024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B2D138-5DA0-2127-D776-5A62F5E34E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C0149FD-98BB-4821-915B-09C9BFE4B727}" type="slidenum">
              <a:rPr lang="en-US" smtClean="0"/>
              <a:pPr/>
              <a:t>41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376D961-2563-29DF-4BCC-DE006A2412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620" y="995934"/>
            <a:ext cx="3171950" cy="27105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6E2CAE0-164D-A69C-5220-915F4DB5F0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4762" y="3706509"/>
            <a:ext cx="3937000" cy="27105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C8E8643-50FF-25C0-CB39-0B530076BD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3091" y="968115"/>
            <a:ext cx="3932261" cy="2834886"/>
          </a:xfrm>
          <a:prstGeom prst="rect">
            <a:avLst/>
          </a:prstGeom>
        </p:spPr>
      </p:pic>
      <p:sp>
        <p:nvSpPr>
          <p:cNvPr id="3" name="Heptagon 2">
            <a:extLst>
              <a:ext uri="{FF2B5EF4-FFF2-40B4-BE49-F238E27FC236}">
                <a16:creationId xmlns:a16="http://schemas.microsoft.com/office/drawing/2014/main" id="{080AEC90-0987-C14C-7A00-D302E8F99075}"/>
              </a:ext>
            </a:extLst>
          </p:cNvPr>
          <p:cNvSpPr/>
          <p:nvPr/>
        </p:nvSpPr>
        <p:spPr>
          <a:xfrm>
            <a:off x="2834423" y="2084347"/>
            <a:ext cx="454981" cy="426698"/>
          </a:xfrm>
          <a:prstGeom prst="heptagon">
            <a:avLst/>
          </a:prstGeom>
          <a:solidFill>
            <a:srgbClr val="00B05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1</a:t>
            </a:r>
          </a:p>
        </p:txBody>
      </p:sp>
      <p:sp>
        <p:nvSpPr>
          <p:cNvPr id="7" name="Heptagon 6">
            <a:extLst>
              <a:ext uri="{FF2B5EF4-FFF2-40B4-BE49-F238E27FC236}">
                <a16:creationId xmlns:a16="http://schemas.microsoft.com/office/drawing/2014/main" id="{99D40C87-2157-F83F-BB18-460AB9E07396}"/>
              </a:ext>
            </a:extLst>
          </p:cNvPr>
          <p:cNvSpPr/>
          <p:nvPr/>
        </p:nvSpPr>
        <p:spPr>
          <a:xfrm>
            <a:off x="5710899" y="2165865"/>
            <a:ext cx="454981" cy="426698"/>
          </a:xfrm>
          <a:prstGeom prst="heptagon">
            <a:avLst/>
          </a:prstGeom>
          <a:solidFill>
            <a:srgbClr val="00B05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2</a:t>
            </a:r>
          </a:p>
        </p:txBody>
      </p:sp>
      <p:sp>
        <p:nvSpPr>
          <p:cNvPr id="10" name="Heptagon 9">
            <a:extLst>
              <a:ext uri="{FF2B5EF4-FFF2-40B4-BE49-F238E27FC236}">
                <a16:creationId xmlns:a16="http://schemas.microsoft.com/office/drawing/2014/main" id="{67282154-45CB-5E04-903D-1D85D3BD7841}"/>
              </a:ext>
            </a:extLst>
          </p:cNvPr>
          <p:cNvSpPr/>
          <p:nvPr/>
        </p:nvSpPr>
        <p:spPr>
          <a:xfrm>
            <a:off x="6165880" y="4557767"/>
            <a:ext cx="454981" cy="426698"/>
          </a:xfrm>
          <a:prstGeom prst="heptagon">
            <a:avLst/>
          </a:prstGeom>
          <a:solidFill>
            <a:srgbClr val="00B05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05688724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DABAAC6-5C2C-8373-54B9-97C88A4EE5CF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1FD298A-7873-441D-A2D7-A5C48ECE7600}" type="datetime1">
              <a:rPr lang="en-US" smtClean="0"/>
              <a:t>4/9/2024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4F7D605-BF2F-8459-AB4F-8F1111EF93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C0149FD-98BB-4821-915B-09C9BFE4B727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8045169B-CD8B-FBDE-1EF2-19EEC6206F79}"/>
              </a:ext>
            </a:extLst>
          </p:cNvPr>
          <p:cNvSpPr txBox="1">
            <a:spLocks/>
          </p:cNvSpPr>
          <p:nvPr/>
        </p:nvSpPr>
        <p:spPr bwMode="auto">
          <a:xfrm>
            <a:off x="1520825" y="0"/>
            <a:ext cx="7623175" cy="1123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lnSpc>
                <a:spcPct val="70000"/>
              </a:lnSpc>
            </a:pPr>
            <a: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  <a:t>The Servlet Model </a:t>
            </a:r>
            <a:br>
              <a:rPr lang="en-US" altLang="en-US" sz="400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48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The Deployment Descriptor – Example</a:t>
            </a:r>
            <a:endParaRPr lang="en-US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C6BE24A-15C0-6D69-AE64-B47945DBA425}"/>
              </a:ext>
            </a:extLst>
          </p:cNvPr>
          <p:cNvGrpSpPr/>
          <p:nvPr/>
        </p:nvGrpSpPr>
        <p:grpSpPr>
          <a:xfrm>
            <a:off x="918938" y="1362862"/>
            <a:ext cx="7036342" cy="4877572"/>
            <a:chOff x="1046954" y="1349492"/>
            <a:chExt cx="6725446" cy="4647431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D846BA99-4791-C2C6-5555-725CE30D82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46954" y="1349492"/>
              <a:ext cx="6524278" cy="4647431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AA6D13E-20B0-99B6-8B3C-94381E6688DF}"/>
                </a:ext>
              </a:extLst>
            </p:cNvPr>
            <p:cNvSpPr/>
            <p:nvPr/>
          </p:nvSpPr>
          <p:spPr>
            <a:xfrm>
              <a:off x="1944310" y="1827909"/>
              <a:ext cx="5828090" cy="1966852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A28B2FBC-622B-4825-C374-82F5590FEC4C}"/>
                </a:ext>
              </a:extLst>
            </p:cNvPr>
            <p:cNvSpPr/>
            <p:nvPr/>
          </p:nvSpPr>
          <p:spPr>
            <a:xfrm>
              <a:off x="1974186" y="4994100"/>
              <a:ext cx="4892958" cy="778641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2698671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/>
          </p:cNvSpPr>
          <p:nvPr>
            <p:ph type="title" idx="4294967295"/>
          </p:nvPr>
        </p:nvSpPr>
        <p:spPr>
          <a:xfrm>
            <a:off x="1520825" y="0"/>
            <a:ext cx="7623175" cy="112395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70000"/>
              </a:lnSpc>
            </a:pPr>
            <a:r>
              <a:rPr lang="en-US" alt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Servlet Model </a:t>
            </a:r>
            <a:br>
              <a:rPr lang="en-US" alt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Deployment Descriptor – Example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34B994E-0E73-0734-C0D2-06A2B27987D2}"/>
              </a:ext>
            </a:extLst>
          </p:cNvPr>
          <p:cNvGrpSpPr/>
          <p:nvPr/>
        </p:nvGrpSpPr>
        <p:grpSpPr>
          <a:xfrm>
            <a:off x="0" y="1705197"/>
            <a:ext cx="9096375" cy="4692810"/>
            <a:chOff x="23812" y="1428750"/>
            <a:chExt cx="9096375" cy="469281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8A604D65-ED64-450B-95EC-50941042F2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812" y="1428750"/>
              <a:ext cx="9096375" cy="4000500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583096" y="3366052"/>
              <a:ext cx="34323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1. User types </a:t>
              </a:r>
              <a:r>
                <a:rPr lang="en-US" b="1" dirty="0" err="1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url</a:t>
              </a:r>
              <a:endPara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743200" y="1847922"/>
              <a:ext cx="34323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2. Send Request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667959" y="2430153"/>
              <a:ext cx="34323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3. Dispatch to Application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140767" y="3399200"/>
              <a:ext cx="24609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4. Find web.xml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371233" y="5475229"/>
              <a:ext cx="463428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5. Look up the servlet class from mapping to find the servlet instance web.xml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080591" y="3868315"/>
              <a:ext cx="31235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6. Access the servlet instance</a:t>
              </a:r>
            </a:p>
          </p:txBody>
        </p:sp>
      </p:grp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27B9A4F-AA76-1635-0889-A05D141A391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D22AEE1-797D-4E32-A453-F687B37EC54F}" type="datetime1">
              <a:rPr lang="en-US" smtClean="0"/>
              <a:t>4/9/2024</a:t>
            </a:fld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05DEC18-63FB-04B4-5FB6-71015FA85E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C0149FD-98BB-4821-915B-09C9BFE4B727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11908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/>
          </p:cNvSpPr>
          <p:nvPr>
            <p:ph type="title" idx="4294967295"/>
          </p:nvPr>
        </p:nvSpPr>
        <p:spPr>
          <a:xfrm>
            <a:off x="914400" y="0"/>
            <a:ext cx="8229600" cy="1049338"/>
          </a:xfrm>
          <a:prstGeom prst="rect">
            <a:avLst/>
          </a:prstGeom>
        </p:spPr>
        <p:txBody>
          <a:bodyPr/>
          <a:lstStyle/>
          <a:p>
            <a:r>
              <a:rPr lang="en-US" alt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Servlet Model </a:t>
            </a:r>
            <a:br>
              <a:rPr lang="en-US" alt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Annotations</a:t>
            </a:r>
          </a:p>
        </p:txBody>
      </p:sp>
      <p:sp>
        <p:nvSpPr>
          <p:cNvPr id="16387" name="Rectangle 3"/>
          <p:cNvSpPr>
            <a:spLocks noGrp="1"/>
          </p:cNvSpPr>
          <p:nvPr>
            <p:ph type="body" idx="4294967295"/>
          </p:nvPr>
        </p:nvSpPr>
        <p:spPr>
          <a:xfrm>
            <a:off x="0" y="1639076"/>
            <a:ext cx="9144000" cy="4676664"/>
          </a:xfrm>
          <a:prstGeom prst="rect">
            <a:avLst/>
          </a:prstGeom>
        </p:spPr>
        <p:txBody>
          <a:bodyPr/>
          <a:lstStyle/>
          <a:p>
            <a:pPr algn="just" eaLnBrk="1" hangingPunct="1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Are one of the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major advancement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Java EE 5.0 that makes the standard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web.xml deployment descriptors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files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optional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lvl="1" algn="just" eaLnBrk="1" hangingPunct="1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avoid writing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such kind of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unnecessary codes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annotations are used </a:t>
            </a:r>
            <a:endParaRPr lang="vi-V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eaLnBrk="1" hangingPunct="1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be defined as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metadata information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that can be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attached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an element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within the code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characterize it </a:t>
            </a:r>
            <a:endParaRPr lang="en-US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 eaLnBrk="1" hangingPunct="1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Simplifies the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developer’s work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a great extent by significantly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reducing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amount of code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be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written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by moving the metadata information into the source code itself </a:t>
            </a:r>
          </a:p>
          <a:p>
            <a:pPr algn="just" eaLnBrk="1" hangingPunct="1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Are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never executed  and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processed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when the code containing it are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compiled or interpreted by compilers, deployment tools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so on</a:t>
            </a:r>
          </a:p>
          <a:p>
            <a:pPr algn="just" eaLnBrk="1" hangingPunct="1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annotation type takes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‘at (@)’ sign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followed by the interface keyword and the annotation name  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F77F7FE-C74F-E66A-5005-5DCFAC2BB09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499D7DF-E1F9-4907-991C-0240637E8CE2}" type="datetime1">
              <a:rPr lang="en-US" smtClean="0"/>
              <a:t>4/9/2024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EAEDEC9-876F-9E0A-0134-EDD7C5F6F3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C0149FD-98BB-4821-915B-09C9BFE4B727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064462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/>
          </p:cNvSpPr>
          <p:nvPr>
            <p:ph type="title" idx="4294967295"/>
          </p:nvPr>
        </p:nvSpPr>
        <p:spPr>
          <a:xfrm>
            <a:off x="914400" y="0"/>
            <a:ext cx="8229600" cy="1049338"/>
          </a:xfrm>
          <a:prstGeom prst="rect">
            <a:avLst/>
          </a:prstGeom>
        </p:spPr>
        <p:txBody>
          <a:bodyPr/>
          <a:lstStyle/>
          <a:p>
            <a:r>
              <a:rPr lang="en-US" alt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Servlet Model </a:t>
            </a:r>
            <a:br>
              <a:rPr lang="en-US" alt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Annotations – Servlets </a:t>
            </a:r>
          </a:p>
        </p:txBody>
      </p:sp>
      <p:sp>
        <p:nvSpPr>
          <p:cNvPr id="16387" name="Rectangle 3"/>
          <p:cNvSpPr>
            <a:spLocks noGrp="1"/>
          </p:cNvSpPr>
          <p:nvPr>
            <p:ph type="body" idx="4294967295"/>
          </p:nvPr>
        </p:nvSpPr>
        <p:spPr>
          <a:xfrm>
            <a:off x="323850" y="1128713"/>
            <a:ext cx="8820150" cy="1179512"/>
          </a:xfrm>
          <a:prstGeom prst="rect">
            <a:avLst/>
          </a:prstGeom>
        </p:spPr>
        <p:txBody>
          <a:bodyPr/>
          <a:lstStyle/>
          <a:p>
            <a:pPr algn="just" eaLnBrk="1" hangingPunct="1"/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WebServlet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lvl="1" algn="just" eaLnBrk="1" hangingPunct="1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used to provide the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mapping information of the Servlet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1" algn="just" eaLnBrk="1" hangingPunct="1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processed by the servlet container at the time of the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deployment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vi-V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Group 26"/>
          <p:cNvGraphicFramePr>
            <a:graphicFrameLocks/>
          </p:cNvGraphicFramePr>
          <p:nvPr/>
        </p:nvGraphicFramePr>
        <p:xfrm>
          <a:off x="0" y="2300078"/>
          <a:ext cx="9144000" cy="4145002"/>
        </p:xfrm>
        <a:graphic>
          <a:graphicData uri="http://schemas.openxmlformats.org/drawingml/2006/table">
            <a:tbl>
              <a:tblPr/>
              <a:tblGrid>
                <a:gridCol w="22717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722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21528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Attributes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T="45727" marB="45727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Descriptions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T="45727" marB="45727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1515">
                <a:tc>
                  <a:txBody>
                    <a:bodyPr/>
                    <a:lstStyle/>
                    <a:p>
                      <a:r>
                        <a:rPr kumimoji="0" lang="en-US" sz="24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name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0" lang="en-US" sz="2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Specifies the Servlet name. This attribute is optional.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95938">
                <a:tc>
                  <a:txBody>
                    <a:bodyPr/>
                    <a:lstStyle/>
                    <a:p>
                      <a:r>
                        <a:rPr kumimoji="0" lang="en-US" sz="2400" b="1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urlPatterns</a:t>
                      </a:r>
                      <a:endParaRPr kumimoji="0" lang="en-US" sz="2400" b="1" i="0" u="none" strike="noStrike" kern="1200" cap="none" normalizeH="0" baseline="0" dirty="0">
                        <a:ln>
                          <a:noFill/>
                        </a:ln>
                        <a:solidFill>
                          <a:srgbClr val="FF3300"/>
                        </a:solidFill>
                        <a:effectLst/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kumimoji="0" lang="en-US" sz="2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An array of </a:t>
                      </a:r>
                      <a:r>
                        <a:rPr kumimoji="0" lang="en-US" sz="24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url</a:t>
                      </a:r>
                      <a:r>
                        <a:rPr kumimoji="0" lang="en-US" sz="2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 patterns use for accessing the Servlet, this attribute is required and should register one </a:t>
                      </a:r>
                      <a:r>
                        <a:rPr kumimoji="0" lang="en-US" sz="24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url</a:t>
                      </a:r>
                      <a:r>
                        <a:rPr kumimoji="0" lang="en-US" sz="2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 pattern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95938">
                <a:tc>
                  <a:txBody>
                    <a:bodyPr/>
                    <a:lstStyle/>
                    <a:p>
                      <a:r>
                        <a:rPr kumimoji="0" lang="en-US" sz="2400" b="1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initParams</a:t>
                      </a:r>
                      <a:endParaRPr kumimoji="0" lang="en-US" sz="24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kumimoji="0" lang="en-US" sz="2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An array of @</a:t>
                      </a:r>
                      <a:r>
                        <a:rPr kumimoji="0" lang="en-US" sz="24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WebInitParam</a:t>
                      </a:r>
                      <a:r>
                        <a:rPr kumimoji="0" lang="en-US" sz="2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, that can be used to pass servlet configuration parameters. This attribute is optional</a:t>
                      </a:r>
                      <a:r>
                        <a:rPr lang="en-US" sz="2400" b="0" i="0" dirty="0">
                          <a:solidFill>
                            <a:srgbClr val="231F20"/>
                          </a:solidFill>
                          <a:effectLst/>
                          <a:latin typeface="ZurichBT-RomanCondensed"/>
                        </a:rPr>
                        <a:t>.</a:t>
                      </a:r>
                      <a:endParaRPr lang="en-US" sz="2400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53148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…</a:t>
                      </a:r>
                    </a:p>
                  </a:txBody>
                  <a:tcPr marT="45727" marB="4572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justLow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T="45727" marB="4572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8937419"/>
                  </a:ext>
                </a:extLst>
              </a:tr>
            </a:tbl>
          </a:graphicData>
        </a:graphic>
      </p:graphicFrame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54621D3-BF5A-FE73-94A0-0B5562EE908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C8B938F-73A7-4483-BF94-3CE60444E5C2}" type="datetime1">
              <a:rPr lang="en-US" smtClean="0"/>
              <a:t>4/9/2024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EBF48C-5135-056D-9EDE-A5E65F5A7A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C0149FD-98BB-4821-915B-09C9BFE4B727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7046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/>
          </p:cNvSpPr>
          <p:nvPr>
            <p:ph type="title" idx="4294967295"/>
          </p:nvPr>
        </p:nvSpPr>
        <p:spPr>
          <a:xfrm>
            <a:off x="914400" y="0"/>
            <a:ext cx="8229600" cy="1049338"/>
          </a:xfrm>
          <a:prstGeom prst="rect">
            <a:avLst/>
          </a:prstGeom>
        </p:spPr>
        <p:txBody>
          <a:bodyPr/>
          <a:lstStyle/>
          <a:p>
            <a:r>
              <a:rPr lang="en-US" alt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Servlet Model </a:t>
            </a:r>
            <a:br>
              <a:rPr lang="en-US" alt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Annotations – Servlets </a:t>
            </a:r>
          </a:p>
        </p:txBody>
      </p:sp>
      <p:sp>
        <p:nvSpPr>
          <p:cNvPr id="16387" name="Rectangle 3"/>
          <p:cNvSpPr>
            <a:spLocks noGrp="1"/>
          </p:cNvSpPr>
          <p:nvPr>
            <p:ph type="body" idx="4294967295"/>
          </p:nvPr>
        </p:nvSpPr>
        <p:spPr>
          <a:xfrm>
            <a:off x="323850" y="1128713"/>
            <a:ext cx="8820150" cy="1179512"/>
          </a:xfrm>
          <a:prstGeom prst="rect">
            <a:avLst/>
          </a:prstGeom>
        </p:spPr>
        <p:txBody>
          <a:bodyPr/>
          <a:lstStyle/>
          <a:p>
            <a:pPr algn="just" eaLnBrk="1" hangingPunct="1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javax.servlet.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annotation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package provides annotations to declare Servlets by specifying metadata information in the Servlet class </a:t>
            </a:r>
            <a:endParaRPr lang="vi-V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3927" y="2190546"/>
            <a:ext cx="6422065" cy="190172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14400" y="4213576"/>
            <a:ext cx="7814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4.9: Servlet with Annotations, Web Component Development Using Java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09C734-FFEB-C050-0371-D19CE268E12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E00C95D-65A2-452F-BFE2-9AEC0C65DB0D}" type="datetime1">
              <a:rPr lang="en-US" smtClean="0"/>
              <a:t>4/9/2024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842D3C-9C27-8865-AB66-30E753B353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C0149FD-98BB-4821-915B-09C9BFE4B727}" type="slidenum">
              <a:rPr lang="en-US" smtClean="0"/>
              <a:pPr/>
              <a:t>46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F49134C-5D2F-375E-06EF-4D9E1EBD181C}"/>
              </a:ext>
            </a:extLst>
          </p:cNvPr>
          <p:cNvGrpSpPr/>
          <p:nvPr/>
        </p:nvGrpSpPr>
        <p:grpSpPr>
          <a:xfrm>
            <a:off x="304430" y="4704210"/>
            <a:ext cx="8535140" cy="1699407"/>
            <a:chOff x="304430" y="4704210"/>
            <a:chExt cx="8535140" cy="1699407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24EF93D-22E9-F07C-0CED-63A7A113136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4430" y="4704210"/>
              <a:ext cx="8535140" cy="1699407"/>
            </a:xfrm>
            <a:prstGeom prst="rect">
              <a:avLst/>
            </a:prstGeom>
            <a:ln w="19050">
              <a:solidFill>
                <a:srgbClr val="FF0000"/>
              </a:solidFill>
            </a:ln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F1C30BE-56BC-8882-46EA-8F3822D9FAF8}"/>
                </a:ext>
              </a:extLst>
            </p:cNvPr>
            <p:cNvSpPr/>
            <p:nvPr/>
          </p:nvSpPr>
          <p:spPr>
            <a:xfrm>
              <a:off x="367539" y="4777536"/>
              <a:ext cx="6554255" cy="392463"/>
            </a:xfrm>
            <a:prstGeom prst="rect">
              <a:avLst/>
            </a:prstGeom>
            <a:noFill/>
            <a:ln w="19050">
              <a:solidFill>
                <a:srgbClr val="00B05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4713587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/>
          </p:cNvSpPr>
          <p:nvPr>
            <p:ph type="title" idx="4294967295"/>
          </p:nvPr>
        </p:nvSpPr>
        <p:spPr>
          <a:xfrm>
            <a:off x="914400" y="0"/>
            <a:ext cx="8229600" cy="119538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85000"/>
              </a:lnSpc>
            </a:pPr>
            <a: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  <a:t>The Servlet Model </a:t>
            </a:r>
            <a:b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Servlets</a:t>
            </a:r>
          </a:p>
        </p:txBody>
      </p:sp>
      <p:sp>
        <p:nvSpPr>
          <p:cNvPr id="75779" name="Oval 14"/>
          <p:cNvSpPr>
            <a:spLocks noChangeArrowheads="1"/>
          </p:cNvSpPr>
          <p:nvPr/>
        </p:nvSpPr>
        <p:spPr bwMode="auto">
          <a:xfrm>
            <a:off x="7315200" y="3552825"/>
            <a:ext cx="457200" cy="381000"/>
          </a:xfrm>
          <a:prstGeom prst="ellipse">
            <a:avLst/>
          </a:prstGeom>
          <a:solidFill>
            <a:srgbClr val="FFCC00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75780" name="AutoShape 15"/>
          <p:cNvSpPr>
            <a:spLocks noChangeArrowheads="1"/>
          </p:cNvSpPr>
          <p:nvPr/>
        </p:nvSpPr>
        <p:spPr bwMode="auto">
          <a:xfrm>
            <a:off x="609600" y="809625"/>
            <a:ext cx="8534400" cy="3200400"/>
          </a:xfrm>
          <a:prstGeom prst="irregularSeal1">
            <a:avLst/>
          </a:prstGeom>
          <a:solidFill>
            <a:srgbClr val="C0C0C0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27633" dir="5742636" algn="ctr" rotWithShape="0">
              <a:srgbClr val="993300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buFontTx/>
              <a:buNone/>
            </a:pPr>
            <a:endParaRPr lang="en-US" altLang="en-US" sz="1600" b="1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5781" name="AutoShape 16"/>
          <p:cNvSpPr>
            <a:spLocks noChangeArrowheads="1"/>
          </p:cNvSpPr>
          <p:nvPr/>
        </p:nvSpPr>
        <p:spPr bwMode="auto">
          <a:xfrm>
            <a:off x="838200" y="1876425"/>
            <a:ext cx="2209800" cy="1295400"/>
          </a:xfrm>
          <a:prstGeom prst="flowChartMultidocument">
            <a:avLst/>
          </a:prstGeom>
          <a:solidFill>
            <a:srgbClr val="FFCC00"/>
          </a:solidFill>
          <a:ln w="9525">
            <a:solidFill>
              <a:srgbClr val="993300"/>
            </a:solidFill>
            <a:miter lim="800000"/>
            <a:headEnd/>
            <a:tailEnd/>
          </a:ln>
          <a:effectLst>
            <a:outerShdw dist="127633" dir="5742636" algn="ctr" rotWithShape="0">
              <a:srgbClr val="993300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buFontTx/>
              <a:buNone/>
            </a:pPr>
            <a:r>
              <a:rPr lang="en-US" altLang="en-US" sz="2400" b="1">
                <a:solidFill>
                  <a:srgbClr val="99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Browser</a:t>
            </a:r>
          </a:p>
          <a:p>
            <a:pPr algn="ctr" eaLnBrk="1" hangingPunct="1">
              <a:buFontTx/>
              <a:buNone/>
            </a:pPr>
            <a:r>
              <a:rPr lang="en-US" altLang="en-US" sz="2400" b="1">
                <a:solidFill>
                  <a:srgbClr val="99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Client</a:t>
            </a:r>
          </a:p>
        </p:txBody>
      </p:sp>
      <p:sp>
        <p:nvSpPr>
          <p:cNvPr id="75782" name="AutoShape 17"/>
          <p:cNvSpPr>
            <a:spLocks noChangeArrowheads="1"/>
          </p:cNvSpPr>
          <p:nvPr/>
        </p:nvSpPr>
        <p:spPr bwMode="auto">
          <a:xfrm>
            <a:off x="5943600" y="1266825"/>
            <a:ext cx="2362200" cy="3200400"/>
          </a:xfrm>
          <a:prstGeom prst="bevel">
            <a:avLst>
              <a:gd name="adj" fmla="val 18208"/>
            </a:avLst>
          </a:prstGeom>
          <a:solidFill>
            <a:srgbClr val="FFFF00"/>
          </a:solidFill>
          <a:ln w="9525">
            <a:solidFill>
              <a:srgbClr val="993300"/>
            </a:solidFill>
            <a:miter lim="800000"/>
            <a:headEnd/>
            <a:tailEnd/>
          </a:ln>
          <a:effectLst>
            <a:outerShdw dist="127000" dir="5400000" algn="ctr" rotWithShape="0">
              <a:srgbClr val="993300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buFontTx/>
              <a:buNone/>
            </a:pPr>
            <a:r>
              <a:rPr lang="en-US" altLang="en-US" sz="2400" b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Web</a:t>
            </a:r>
          </a:p>
          <a:p>
            <a:pPr algn="ctr" eaLnBrk="1" hangingPunct="1">
              <a:buFontTx/>
              <a:buNone/>
            </a:pPr>
            <a:r>
              <a:rPr lang="en-US" altLang="en-US" sz="2400" b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Server</a:t>
            </a:r>
          </a:p>
          <a:p>
            <a:pPr algn="ctr" eaLnBrk="1" hangingPunct="1">
              <a:buFontTx/>
              <a:buNone/>
            </a:pPr>
            <a:endParaRPr lang="en-US" altLang="en-US" sz="2400" b="1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eaLnBrk="1" hangingPunct="1">
              <a:buFontTx/>
              <a:buNone/>
            </a:pPr>
            <a:endParaRPr lang="en-US" altLang="en-US" sz="2400" b="1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eaLnBrk="1" hangingPunct="1">
              <a:buFontTx/>
              <a:buNone/>
            </a:pPr>
            <a:endParaRPr lang="en-US" altLang="en-US" sz="2400" b="1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463" name="Line 18"/>
          <p:cNvSpPr>
            <a:spLocks noChangeShapeType="1"/>
          </p:cNvSpPr>
          <p:nvPr/>
        </p:nvSpPr>
        <p:spPr bwMode="auto">
          <a:xfrm>
            <a:off x="2743200" y="2257425"/>
            <a:ext cx="3657600" cy="0"/>
          </a:xfrm>
          <a:prstGeom prst="line">
            <a:avLst/>
          </a:prstGeom>
          <a:noFill/>
          <a:ln w="22225">
            <a:solidFill>
              <a:srgbClr val="000080"/>
            </a:solidFill>
            <a:round/>
            <a:headEnd type="diamond" w="med" len="med"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9464" name="Line 19"/>
          <p:cNvSpPr>
            <a:spLocks noChangeShapeType="1"/>
          </p:cNvSpPr>
          <p:nvPr/>
        </p:nvSpPr>
        <p:spPr bwMode="auto">
          <a:xfrm flipH="1">
            <a:off x="2743200" y="2638425"/>
            <a:ext cx="3581400" cy="0"/>
          </a:xfrm>
          <a:prstGeom prst="line">
            <a:avLst/>
          </a:prstGeom>
          <a:noFill/>
          <a:ln w="22225">
            <a:solidFill>
              <a:srgbClr val="000080"/>
            </a:solidFill>
            <a:round/>
            <a:headEnd type="diamond" w="med" len="med"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9465" name="Text Box 20"/>
          <p:cNvSpPr txBox="1">
            <a:spLocks noChangeArrowheads="1"/>
          </p:cNvSpPr>
          <p:nvPr/>
        </p:nvSpPr>
        <p:spPr bwMode="auto">
          <a:xfrm>
            <a:off x="3113088" y="1800225"/>
            <a:ext cx="2281237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altLang="en-US" sz="2400" b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Send Request</a:t>
            </a:r>
          </a:p>
        </p:txBody>
      </p:sp>
      <p:sp>
        <p:nvSpPr>
          <p:cNvPr id="19466" name="Text Box 21"/>
          <p:cNvSpPr txBox="1">
            <a:spLocks noChangeArrowheads="1"/>
          </p:cNvSpPr>
          <p:nvPr/>
        </p:nvSpPr>
        <p:spPr bwMode="auto">
          <a:xfrm>
            <a:off x="3657600" y="2638425"/>
            <a:ext cx="172561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altLang="en-US" sz="2400" b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 Response</a:t>
            </a:r>
          </a:p>
        </p:txBody>
      </p:sp>
      <p:sp>
        <p:nvSpPr>
          <p:cNvPr id="75787" name="AutoShape 22"/>
          <p:cNvSpPr>
            <a:spLocks noChangeArrowheads="1"/>
          </p:cNvSpPr>
          <p:nvPr/>
        </p:nvSpPr>
        <p:spPr bwMode="auto">
          <a:xfrm>
            <a:off x="6324600" y="4929188"/>
            <a:ext cx="1828800" cy="1443037"/>
          </a:xfrm>
          <a:prstGeom prst="can">
            <a:avLst>
              <a:gd name="adj" fmla="val 25000"/>
            </a:avLst>
          </a:prstGeom>
          <a:solidFill>
            <a:srgbClr val="FF9900"/>
          </a:solidFill>
          <a:ln w="9525">
            <a:solidFill>
              <a:srgbClr val="000080"/>
            </a:solidFill>
            <a:round/>
            <a:headEnd/>
            <a:tailEnd/>
          </a:ln>
          <a:effectLst>
            <a:outerShdw dist="127633" dir="5742636" algn="ctr" rotWithShape="0">
              <a:srgbClr val="993300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buFontTx/>
              <a:buNone/>
            </a:pPr>
            <a:r>
              <a:rPr lang="en-US" altLang="en-US" sz="1800" b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Database</a:t>
            </a:r>
          </a:p>
        </p:txBody>
      </p:sp>
      <p:sp>
        <p:nvSpPr>
          <p:cNvPr id="19468" name="Text Box 23"/>
          <p:cNvSpPr txBox="1">
            <a:spLocks noChangeArrowheads="1"/>
          </p:cNvSpPr>
          <p:nvPr/>
        </p:nvSpPr>
        <p:spPr bwMode="auto">
          <a:xfrm>
            <a:off x="3048000" y="2243138"/>
            <a:ext cx="2286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altLang="en-US" sz="1600" b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Internet HTTP Protocol</a:t>
            </a:r>
          </a:p>
        </p:txBody>
      </p:sp>
      <p:sp>
        <p:nvSpPr>
          <p:cNvPr id="75789" name="Rectangle 24"/>
          <p:cNvSpPr>
            <a:spLocks noChangeArrowheads="1"/>
          </p:cNvSpPr>
          <p:nvPr/>
        </p:nvSpPr>
        <p:spPr bwMode="auto">
          <a:xfrm>
            <a:off x="6400800" y="2867025"/>
            <a:ext cx="1447800" cy="10668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buFontTx/>
              <a:buNone/>
            </a:pPr>
            <a:r>
              <a:rPr lang="en-US" altLang="en-US" sz="1600" b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ServletContainer</a:t>
            </a:r>
          </a:p>
          <a:p>
            <a:pPr algn="ctr" eaLnBrk="1" hangingPunct="1">
              <a:buFontTx/>
              <a:buNone/>
            </a:pPr>
            <a:endParaRPr lang="en-US" altLang="en-US" sz="1600" b="1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eaLnBrk="1" hangingPunct="1">
              <a:buFontTx/>
              <a:buNone/>
            </a:pPr>
            <a:endParaRPr lang="en-US" altLang="en-US" sz="1600" b="1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5790" name="Oval 25"/>
          <p:cNvSpPr>
            <a:spLocks noChangeArrowheads="1"/>
          </p:cNvSpPr>
          <p:nvPr/>
        </p:nvSpPr>
        <p:spPr bwMode="auto">
          <a:xfrm>
            <a:off x="6477000" y="3400425"/>
            <a:ext cx="457200" cy="381000"/>
          </a:xfrm>
          <a:prstGeom prst="ellipse">
            <a:avLst/>
          </a:prstGeom>
          <a:solidFill>
            <a:srgbClr val="FFCC00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altLang="en-US" sz="1600" b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Servlets</a:t>
            </a:r>
          </a:p>
        </p:txBody>
      </p:sp>
      <p:sp>
        <p:nvSpPr>
          <p:cNvPr id="75791" name="Oval 26"/>
          <p:cNvSpPr>
            <a:spLocks noChangeArrowheads="1"/>
          </p:cNvSpPr>
          <p:nvPr/>
        </p:nvSpPr>
        <p:spPr bwMode="auto">
          <a:xfrm>
            <a:off x="7162800" y="3248025"/>
            <a:ext cx="457200" cy="304800"/>
          </a:xfrm>
          <a:prstGeom prst="ellipse">
            <a:avLst/>
          </a:prstGeom>
          <a:solidFill>
            <a:srgbClr val="FFCC00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75792" name="Oval 27"/>
          <p:cNvSpPr>
            <a:spLocks noChangeArrowheads="1"/>
          </p:cNvSpPr>
          <p:nvPr/>
        </p:nvSpPr>
        <p:spPr bwMode="auto">
          <a:xfrm>
            <a:off x="7391400" y="3705225"/>
            <a:ext cx="381000" cy="228600"/>
          </a:xfrm>
          <a:prstGeom prst="ellipse">
            <a:avLst/>
          </a:prstGeom>
          <a:solidFill>
            <a:srgbClr val="FFCC00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19473" name="Line 28"/>
          <p:cNvSpPr>
            <a:spLocks noChangeShapeType="1"/>
          </p:cNvSpPr>
          <p:nvPr/>
        </p:nvSpPr>
        <p:spPr bwMode="auto">
          <a:xfrm>
            <a:off x="6400800" y="2333625"/>
            <a:ext cx="831850" cy="5461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9474" name="Line 29"/>
          <p:cNvSpPr>
            <a:spLocks noChangeShapeType="1"/>
          </p:cNvSpPr>
          <p:nvPr/>
        </p:nvSpPr>
        <p:spPr bwMode="auto">
          <a:xfrm>
            <a:off x="7391400" y="3552825"/>
            <a:ext cx="0" cy="16002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9475" name="Line 30"/>
          <p:cNvSpPr>
            <a:spLocks noChangeShapeType="1"/>
          </p:cNvSpPr>
          <p:nvPr/>
        </p:nvSpPr>
        <p:spPr bwMode="auto">
          <a:xfrm flipH="1" flipV="1">
            <a:off x="6932613" y="2865438"/>
            <a:ext cx="458787" cy="5349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cxnSp>
        <p:nvCxnSpPr>
          <p:cNvPr id="21" name="Straight Arrow Connector 20"/>
          <p:cNvCxnSpPr>
            <a:endCxn id="75791" idx="3"/>
          </p:cNvCxnSpPr>
          <p:nvPr/>
        </p:nvCxnSpPr>
        <p:spPr>
          <a:xfrm rot="5400000" flipH="1" flipV="1">
            <a:off x="6440487" y="4292601"/>
            <a:ext cx="1573213" cy="4762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Line 28"/>
          <p:cNvSpPr>
            <a:spLocks noChangeShapeType="1"/>
          </p:cNvSpPr>
          <p:nvPr/>
        </p:nvSpPr>
        <p:spPr bwMode="auto">
          <a:xfrm>
            <a:off x="7205663" y="2865438"/>
            <a:ext cx="300037" cy="5334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3" name="Line 30"/>
          <p:cNvSpPr>
            <a:spLocks noChangeShapeType="1"/>
          </p:cNvSpPr>
          <p:nvPr/>
        </p:nvSpPr>
        <p:spPr bwMode="auto">
          <a:xfrm flipH="1" flipV="1">
            <a:off x="6373813" y="2579688"/>
            <a:ext cx="566737" cy="3302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4" name="Text Box 23"/>
          <p:cNvSpPr txBox="1">
            <a:spLocks noChangeArrowheads="1"/>
          </p:cNvSpPr>
          <p:nvPr/>
        </p:nvSpPr>
        <p:spPr bwMode="auto">
          <a:xfrm>
            <a:off x="6601237" y="2483954"/>
            <a:ext cx="24892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altLang="en-US" sz="1600" b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Choose Servlet Instance</a:t>
            </a:r>
          </a:p>
        </p:txBody>
      </p:sp>
      <p:sp>
        <p:nvSpPr>
          <p:cNvPr id="25" name="Text Box 23"/>
          <p:cNvSpPr txBox="1">
            <a:spLocks noChangeArrowheads="1"/>
          </p:cNvSpPr>
          <p:nvPr/>
        </p:nvSpPr>
        <p:spPr bwMode="auto">
          <a:xfrm>
            <a:off x="7481888" y="4525963"/>
            <a:ext cx="1636712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altLang="en-US" sz="1600" b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Query (if any)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AB7D3E-A4A8-AA54-A9AF-8207562AD27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3E01CBBA-D408-45A9-A16D-B389E756B962}" type="datetime1">
              <a:rPr lang="en-US" smtClean="0"/>
              <a:t>4/9/2024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827787-BE12-769E-A25B-034B5912B2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C0149FD-98BB-4821-915B-09C9BFE4B727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4004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19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" dur="500"/>
                                        <p:tgtEl>
                                          <p:spTgt spid="19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" dur="500"/>
                                        <p:tgtEl>
                                          <p:spTgt spid="19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8" dur="500"/>
                                        <p:tgtEl>
                                          <p:spTgt spid="19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0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0" dur="500"/>
                                        <p:tgtEl>
                                          <p:spTgt spid="194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2" presetID="18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2" dur="500"/>
                                        <p:tgtEl>
                                          <p:spTgt spid="194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4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8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0" dur="500"/>
                                        <p:tgtEl>
                                          <p:spTgt spid="19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3" dur="500"/>
                                        <p:tgtEl>
                                          <p:spTgt spid="19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65" grpId="0"/>
      <p:bldP spid="19466" grpId="0"/>
      <p:bldP spid="19468" grpId="0"/>
      <p:bldP spid="24" grpId="0"/>
      <p:bldP spid="25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C5EA827-23EA-6B72-1DB3-D7FCC43149D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1FD298A-7873-441D-A2D7-A5C48ECE7600}" type="datetime1">
              <a:rPr lang="en-US" smtClean="0"/>
              <a:t>4/9/2024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36E4E35-E443-F45A-0781-898405148D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C0149FD-98BB-4821-915B-09C9BFE4B727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CA7EE984-9C95-FF79-93E9-5BB2408D6C1A}"/>
              </a:ext>
            </a:extLst>
          </p:cNvPr>
          <p:cNvSpPr txBox="1">
            <a:spLocks/>
          </p:cNvSpPr>
          <p:nvPr/>
        </p:nvSpPr>
        <p:spPr bwMode="auto">
          <a:xfrm>
            <a:off x="1520825" y="0"/>
            <a:ext cx="6740673" cy="8506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lnSpc>
                <a:spcPct val="75000"/>
              </a:lnSpc>
            </a:pPr>
            <a:r>
              <a:rPr lang="en-US" alt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Demo : Create a Servlet</a:t>
            </a:r>
            <a:endParaRPr lang="en-US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2CC092EF-20CB-1CD6-6599-3DAFB4FE8E45}"/>
              </a:ext>
            </a:extLst>
          </p:cNvPr>
          <p:cNvSpPr txBox="1">
            <a:spLocks/>
          </p:cNvSpPr>
          <p:nvPr/>
        </p:nvSpPr>
        <p:spPr bwMode="auto">
          <a:xfrm>
            <a:off x="89102" y="662132"/>
            <a:ext cx="8965796" cy="2219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80000"/>
              </a:lnSpc>
              <a:buClr>
                <a:srgbClr val="00B050"/>
              </a:buClr>
              <a:buFont typeface="Wingdings" panose="05000000000000000000" pitchFamily="2" charset="2"/>
              <a:buChar char="§"/>
            </a:pPr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1 :  Create Java Web Application</a:t>
            </a:r>
          </a:p>
          <a:p>
            <a:pPr lvl="1" algn="just">
              <a:lnSpc>
                <a:spcPct val="80000"/>
              </a:lnSpc>
            </a:pP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Open the </a:t>
            </a:r>
            <a:r>
              <a:rPr lang="en-US" alt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NetBean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| File | New Project, select Java with Ant | Java Web | Web Application, click Next</a:t>
            </a:r>
          </a:p>
          <a:p>
            <a:pPr lvl="1" algn="just">
              <a:lnSpc>
                <a:spcPct val="80000"/>
              </a:lnSpc>
            </a:pP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 the New Web Application dialog, enter the Project Name is “</a:t>
            </a:r>
            <a:r>
              <a:rPr lang="en-US" alt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TheFirstWebApp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”, and enter the path to store project to the Project Location then click Next.</a:t>
            </a:r>
          </a:p>
          <a:p>
            <a:pPr algn="just">
              <a:lnSpc>
                <a:spcPct val="80000"/>
              </a:lnSpc>
              <a:buFont typeface="Wingdings" panose="05000000000000000000" pitchFamily="2" charset="2"/>
              <a:buChar char="§"/>
            </a:pPr>
            <a:endParaRPr lang="en-US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80000"/>
              </a:lnSpc>
              <a:buFont typeface="Wingdings" panose="05000000000000000000" pitchFamily="2" charset="2"/>
              <a:buChar char="§"/>
            </a:pPr>
            <a:endParaRPr lang="en-US" altLang="en-US" sz="2400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993C93C0-B50E-22E2-E9E1-540A96C8FDAB}"/>
              </a:ext>
            </a:extLst>
          </p:cNvPr>
          <p:cNvSpPr txBox="1">
            <a:spLocks/>
          </p:cNvSpPr>
          <p:nvPr/>
        </p:nvSpPr>
        <p:spPr bwMode="auto">
          <a:xfrm>
            <a:off x="167571" y="3808783"/>
            <a:ext cx="8965796" cy="6143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just">
              <a:lnSpc>
                <a:spcPct val="80000"/>
              </a:lnSpc>
            </a:pP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Check Tomcat Server and Java EE version , then click Finish to create the web project </a:t>
            </a:r>
          </a:p>
          <a:p>
            <a:pPr algn="just">
              <a:lnSpc>
                <a:spcPct val="80000"/>
              </a:lnSpc>
              <a:buFont typeface="Wingdings" panose="05000000000000000000" pitchFamily="2" charset="2"/>
              <a:buChar char="§"/>
            </a:pPr>
            <a:endParaRPr lang="en-US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80000"/>
              </a:lnSpc>
              <a:buFont typeface="Wingdings" panose="05000000000000000000" pitchFamily="2" charset="2"/>
              <a:buChar char="§"/>
            </a:pPr>
            <a:endParaRPr lang="en-US" altLang="en-US" sz="2400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0132202-A059-ED4D-C6F7-D994B18897EA}"/>
              </a:ext>
            </a:extLst>
          </p:cNvPr>
          <p:cNvGrpSpPr/>
          <p:nvPr/>
        </p:nvGrpSpPr>
        <p:grpSpPr>
          <a:xfrm>
            <a:off x="1775227" y="4402385"/>
            <a:ext cx="5593546" cy="2066366"/>
            <a:chOff x="1775227" y="4402385"/>
            <a:chExt cx="5593546" cy="2066366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C60794E-FCF7-FA1F-B309-F6BB045BDEE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75227" y="4402385"/>
              <a:ext cx="5593546" cy="2066366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BA992A0-CB24-53CA-1644-1A4172C4D6D0}"/>
                </a:ext>
              </a:extLst>
            </p:cNvPr>
            <p:cNvSpPr/>
            <p:nvPr/>
          </p:nvSpPr>
          <p:spPr>
            <a:xfrm>
              <a:off x="5571460" y="6195868"/>
              <a:ext cx="574159" cy="272883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80F5F4A-17DF-05D3-6963-6993CF8E2A3B}"/>
              </a:ext>
            </a:extLst>
          </p:cNvPr>
          <p:cNvGrpSpPr/>
          <p:nvPr/>
        </p:nvGrpSpPr>
        <p:grpSpPr>
          <a:xfrm>
            <a:off x="1066219" y="2690278"/>
            <a:ext cx="6706181" cy="1089754"/>
            <a:chOff x="1066219" y="2690278"/>
            <a:chExt cx="6706181" cy="108975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E4965E9-338F-560F-0CE8-420FA66B06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66219" y="2690278"/>
              <a:ext cx="6706181" cy="1089754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99E25CA-BDBD-BCBA-E4F7-8B69B0F49752}"/>
                </a:ext>
              </a:extLst>
            </p:cNvPr>
            <p:cNvSpPr/>
            <p:nvPr/>
          </p:nvSpPr>
          <p:spPr>
            <a:xfrm>
              <a:off x="2884967" y="3270669"/>
              <a:ext cx="4121889" cy="509363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9751250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C5EA827-23EA-6B72-1DB3-D7FCC43149D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1FD298A-7873-441D-A2D7-A5C48ECE7600}" type="datetime1">
              <a:rPr lang="en-US" smtClean="0"/>
              <a:t>4/9/2024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36E4E35-E443-F45A-0781-898405148D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C0149FD-98BB-4821-915B-09C9BFE4B727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CA7EE984-9C95-FF79-93E9-5BB2408D6C1A}"/>
              </a:ext>
            </a:extLst>
          </p:cNvPr>
          <p:cNvSpPr txBox="1">
            <a:spLocks/>
          </p:cNvSpPr>
          <p:nvPr/>
        </p:nvSpPr>
        <p:spPr bwMode="auto">
          <a:xfrm>
            <a:off x="1531095" y="0"/>
            <a:ext cx="7028113" cy="8506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lnSpc>
                <a:spcPct val="75000"/>
              </a:lnSpc>
            </a:pPr>
            <a:r>
              <a:rPr lang="en-US" alt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Demo:Create</a:t>
            </a:r>
            <a:r>
              <a:rPr lang="en-US" alt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 Servlet</a:t>
            </a:r>
            <a:endParaRPr lang="en-US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2CC092EF-20CB-1CD6-6599-3DAFB4FE8E45}"/>
              </a:ext>
            </a:extLst>
          </p:cNvPr>
          <p:cNvSpPr txBox="1">
            <a:spLocks/>
          </p:cNvSpPr>
          <p:nvPr/>
        </p:nvSpPr>
        <p:spPr bwMode="auto">
          <a:xfrm>
            <a:off x="89102" y="662132"/>
            <a:ext cx="8965796" cy="2219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80000"/>
              </a:lnSpc>
              <a:buClr>
                <a:srgbClr val="00B050"/>
              </a:buClr>
              <a:buFont typeface="Wingdings" panose="05000000000000000000" pitchFamily="2" charset="2"/>
              <a:buChar char="§"/>
            </a:pPr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2 :  Create a Servlet named </a:t>
            </a:r>
            <a:r>
              <a:rPr lang="en-US" alt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MyServlet</a:t>
            </a:r>
            <a:endParaRPr lang="en-US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80000"/>
              </a:lnSpc>
            </a:pP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 the project, right-click on the Source Packages | New | Servlet, enter Class Name is </a:t>
            </a:r>
            <a:r>
              <a:rPr lang="en-US" alt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MyServlet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Package is </a:t>
            </a:r>
            <a:r>
              <a:rPr lang="en-US" alt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MyPkg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then click Next, and follow the instructions as shown below, click Finish</a:t>
            </a:r>
          </a:p>
          <a:p>
            <a:pPr marL="457200" lvl="1" indent="0" algn="just">
              <a:lnSpc>
                <a:spcPct val="80000"/>
              </a:lnSpc>
              <a:buNone/>
            </a:pPr>
            <a:endParaRPr lang="en-US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80000"/>
              </a:lnSpc>
              <a:buFont typeface="Wingdings" panose="05000000000000000000" pitchFamily="2" charset="2"/>
              <a:buChar char="§"/>
            </a:pPr>
            <a:endParaRPr lang="en-US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80000"/>
              </a:lnSpc>
              <a:buFont typeface="Wingdings" panose="05000000000000000000" pitchFamily="2" charset="2"/>
              <a:buChar char="§"/>
            </a:pPr>
            <a:endParaRPr lang="en-US" altLang="en-US" sz="2400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D9510CD-A49A-57B0-7EB2-CBA2FEC184F0}"/>
              </a:ext>
            </a:extLst>
          </p:cNvPr>
          <p:cNvGrpSpPr/>
          <p:nvPr/>
        </p:nvGrpSpPr>
        <p:grpSpPr>
          <a:xfrm>
            <a:off x="1191873" y="2430410"/>
            <a:ext cx="6972904" cy="4038950"/>
            <a:chOff x="1191873" y="2430410"/>
            <a:chExt cx="6972904" cy="4038950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D97CB4AD-1DCE-5329-7552-2E70F71E3130}"/>
                </a:ext>
              </a:extLst>
            </p:cNvPr>
            <p:cNvGrpSpPr/>
            <p:nvPr/>
          </p:nvGrpSpPr>
          <p:grpSpPr>
            <a:xfrm>
              <a:off x="1191873" y="2430410"/>
              <a:ext cx="6972904" cy="4038950"/>
              <a:chOff x="1191873" y="2430410"/>
              <a:chExt cx="6972904" cy="4038950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4BA249E6-1FBC-AAB7-5CE2-A58C37151C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191873" y="2430410"/>
                <a:ext cx="6972904" cy="4038950"/>
              </a:xfrm>
              <a:prstGeom prst="rect">
                <a:avLst/>
              </a:prstGeom>
            </p:spPr>
          </p:pic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3E035500-52A0-3572-04B3-C3FEFB9BA893}"/>
                  </a:ext>
                </a:extLst>
              </p:cNvPr>
              <p:cNvSpPr/>
              <p:nvPr/>
            </p:nvSpPr>
            <p:spPr>
              <a:xfrm>
                <a:off x="3079899" y="3543552"/>
                <a:ext cx="3320901" cy="316066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FE172CF-2359-7065-7B7F-0AABF00C4252}"/>
                </a:ext>
              </a:extLst>
            </p:cNvPr>
            <p:cNvSpPr/>
            <p:nvPr/>
          </p:nvSpPr>
          <p:spPr>
            <a:xfrm>
              <a:off x="5911702" y="6152686"/>
              <a:ext cx="765545" cy="316066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785546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/>
          </p:cNvSpPr>
          <p:nvPr>
            <p:ph type="title" idx="4294967295"/>
          </p:nvPr>
        </p:nvSpPr>
        <p:spPr>
          <a:xfrm>
            <a:off x="1328738" y="0"/>
            <a:ext cx="7815262" cy="113665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70000"/>
              </a:lnSpc>
            </a:pPr>
            <a: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  <a:t>Build The Simple Web</a:t>
            </a:r>
            <a:r>
              <a:rPr lang="en-US" altLang="en-US" sz="48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54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Expectation 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65C8C85-4A06-C919-851E-82098BDE6987}"/>
              </a:ext>
            </a:extLst>
          </p:cNvPr>
          <p:cNvGrpSpPr/>
          <p:nvPr/>
        </p:nvGrpSpPr>
        <p:grpSpPr>
          <a:xfrm>
            <a:off x="710046" y="1110342"/>
            <a:ext cx="6960637" cy="5370357"/>
            <a:chOff x="280988" y="738188"/>
            <a:chExt cx="7423150" cy="5826125"/>
          </a:xfrm>
        </p:grpSpPr>
        <p:pic>
          <p:nvPicPr>
            <p:cNvPr id="14339" name="Picture 6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0988" y="738188"/>
              <a:ext cx="2894012" cy="5826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Rectangle 7"/>
            <p:cNvSpPr/>
            <p:nvPr/>
          </p:nvSpPr>
          <p:spPr>
            <a:xfrm>
              <a:off x="1038225" y="2193925"/>
              <a:ext cx="1757363" cy="72072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sp>
          <p:nvSpPr>
            <p:cNvPr id="7" name="Line 51"/>
            <p:cNvSpPr>
              <a:spLocks noChangeShapeType="1"/>
            </p:cNvSpPr>
            <p:nvPr/>
          </p:nvSpPr>
          <p:spPr bwMode="auto">
            <a:xfrm flipV="1">
              <a:off x="2803525" y="2297112"/>
              <a:ext cx="2744788" cy="225426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 Box 49"/>
            <p:cNvSpPr txBox="1">
              <a:spLocks noChangeArrowheads="1"/>
            </p:cNvSpPr>
            <p:nvPr/>
          </p:nvSpPr>
          <p:spPr bwMode="auto">
            <a:xfrm>
              <a:off x="5510213" y="2074863"/>
              <a:ext cx="2127250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panose="02020603050405020304" pitchFamily="18" charset="0"/>
                  <a:cs typeface="Times New Roman" panose="02020603050405020304" pitchFamily="18" charset="0"/>
                </a:rPr>
                <a:t>HTML</a:t>
              </a:r>
            </a:p>
          </p:txBody>
        </p:sp>
        <p:sp>
          <p:nvSpPr>
            <p:cNvPr id="2" name="Rectangle 7"/>
            <p:cNvSpPr/>
            <p:nvPr/>
          </p:nvSpPr>
          <p:spPr>
            <a:xfrm>
              <a:off x="1104900" y="3605213"/>
              <a:ext cx="1905000" cy="72072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sp>
          <p:nvSpPr>
            <p:cNvPr id="3" name="Line 51"/>
            <p:cNvSpPr>
              <a:spLocks noChangeShapeType="1"/>
            </p:cNvSpPr>
            <p:nvPr/>
          </p:nvSpPr>
          <p:spPr bwMode="auto">
            <a:xfrm flipV="1">
              <a:off x="3028950" y="3694110"/>
              <a:ext cx="2571750" cy="225427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 Box 49"/>
            <p:cNvSpPr txBox="1">
              <a:spLocks noChangeArrowheads="1"/>
            </p:cNvSpPr>
            <p:nvPr/>
          </p:nvSpPr>
          <p:spPr bwMode="auto">
            <a:xfrm>
              <a:off x="5576888" y="3486150"/>
              <a:ext cx="2127250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panose="02020603050405020304" pitchFamily="18" charset="0"/>
                  <a:cs typeface="Times New Roman" panose="02020603050405020304" pitchFamily="18" charset="0"/>
                </a:rPr>
                <a:t>Servlet</a:t>
              </a:r>
            </a:p>
          </p:txBody>
        </p:sp>
        <p:sp>
          <p:nvSpPr>
            <p:cNvPr id="6" name="Rectangle 7"/>
            <p:cNvSpPr/>
            <p:nvPr/>
          </p:nvSpPr>
          <p:spPr>
            <a:xfrm>
              <a:off x="1077913" y="4559300"/>
              <a:ext cx="1905000" cy="25082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sp>
          <p:nvSpPr>
            <p:cNvPr id="9" name="Line 51"/>
            <p:cNvSpPr>
              <a:spLocks noChangeShapeType="1"/>
            </p:cNvSpPr>
            <p:nvPr/>
          </p:nvSpPr>
          <p:spPr bwMode="auto">
            <a:xfrm flipV="1">
              <a:off x="2976563" y="4560888"/>
              <a:ext cx="2571750" cy="138112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 Box 49"/>
            <p:cNvSpPr txBox="1">
              <a:spLocks noChangeArrowheads="1"/>
            </p:cNvSpPr>
            <p:nvPr/>
          </p:nvSpPr>
          <p:spPr bwMode="auto">
            <a:xfrm>
              <a:off x="5535613" y="4386263"/>
              <a:ext cx="2127250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panose="02020603050405020304" pitchFamily="18" charset="0"/>
                  <a:cs typeface="Times New Roman" panose="02020603050405020304" pitchFamily="18" charset="0"/>
                </a:rPr>
                <a:t>DB Connection Lib</a:t>
              </a:r>
            </a:p>
          </p:txBody>
        </p:sp>
        <p:sp>
          <p:nvSpPr>
            <p:cNvPr id="11" name="Rectangle 7"/>
            <p:cNvSpPr/>
            <p:nvPr/>
          </p:nvSpPr>
          <p:spPr>
            <a:xfrm>
              <a:off x="876300" y="5245100"/>
              <a:ext cx="1905000" cy="25082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sp>
          <p:nvSpPr>
            <p:cNvPr id="12" name="Line 51"/>
            <p:cNvSpPr>
              <a:spLocks noChangeShapeType="1"/>
            </p:cNvSpPr>
            <p:nvPr/>
          </p:nvSpPr>
          <p:spPr bwMode="auto">
            <a:xfrm flipV="1">
              <a:off x="2774950" y="5246688"/>
              <a:ext cx="2571750" cy="138112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 Box 49"/>
            <p:cNvSpPr txBox="1">
              <a:spLocks noChangeArrowheads="1"/>
            </p:cNvSpPr>
            <p:nvPr/>
          </p:nvSpPr>
          <p:spPr bwMode="auto">
            <a:xfrm>
              <a:off x="5334000" y="5072063"/>
              <a:ext cx="2127250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panose="02020603050405020304" pitchFamily="18" charset="0"/>
                  <a:cs typeface="Times New Roman" panose="02020603050405020304" pitchFamily="18" charset="0"/>
                </a:rPr>
                <a:t>JDBC Driver</a:t>
              </a:r>
            </a:p>
          </p:txBody>
        </p:sp>
      </p:grp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58A02BAE-35EE-1D71-1ABE-91B629794A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397B269-3A51-4267-9499-38A3D48D98B2}" type="datetime1">
              <a:rPr lang="en-US" smtClean="0"/>
              <a:t>4/9/2024</a:t>
            </a:fld>
            <a:endParaRPr lang="en-US" dirty="0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A8EE6E27-C76F-938D-DDAC-310181CC6B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C0149FD-98BB-4821-915B-09C9BFE4B727}" type="slidenum">
              <a:rPr lang="en-US" smtClean="0"/>
              <a:pPr/>
              <a:t>5</a:t>
            </a:fld>
            <a:endParaRPr lang="en-US"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375FD96-A0B2-4372-5FE2-562E9727095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1FD298A-7873-441D-A2D7-A5C48ECE7600}" type="datetime1">
              <a:rPr lang="en-US" smtClean="0"/>
              <a:t>4/9/2024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1EE29DA-E1DA-CD50-2480-692E68FD29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C0149FD-98BB-4821-915B-09C9BFE4B727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513A17-59DF-06C0-9CAE-A4C8189EDDE1}"/>
              </a:ext>
            </a:extLst>
          </p:cNvPr>
          <p:cNvSpPr txBox="1">
            <a:spLocks/>
          </p:cNvSpPr>
          <p:nvPr/>
        </p:nvSpPr>
        <p:spPr bwMode="auto">
          <a:xfrm>
            <a:off x="178204" y="850606"/>
            <a:ext cx="8965796" cy="53588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80000"/>
              </a:lnSpc>
              <a:buClr>
                <a:srgbClr val="00B050"/>
              </a:buClr>
              <a:buFont typeface="Wingdings" panose="05000000000000000000" pitchFamily="2" charset="2"/>
              <a:buChar char="§"/>
            </a:pPr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3:  Open the index.html then write codes as follows:</a:t>
            </a:r>
            <a:endParaRPr lang="en-US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 algn="just">
              <a:lnSpc>
                <a:spcPct val="80000"/>
              </a:lnSpc>
              <a:buNone/>
            </a:pPr>
            <a:endParaRPr lang="en-US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80000"/>
              </a:lnSpc>
              <a:buFont typeface="Wingdings" panose="05000000000000000000" pitchFamily="2" charset="2"/>
              <a:buChar char="§"/>
            </a:pPr>
            <a:endParaRPr lang="en-US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80000"/>
              </a:lnSpc>
              <a:buFont typeface="Wingdings" panose="05000000000000000000" pitchFamily="2" charset="2"/>
              <a:buChar char="§"/>
            </a:pPr>
            <a:endParaRPr lang="en-US" altLang="en-US" sz="2400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42E01ABD-C0A1-A513-0BC7-983B14114B20}"/>
              </a:ext>
            </a:extLst>
          </p:cNvPr>
          <p:cNvSpPr txBox="1">
            <a:spLocks/>
          </p:cNvSpPr>
          <p:nvPr/>
        </p:nvSpPr>
        <p:spPr bwMode="auto">
          <a:xfrm>
            <a:off x="1531095" y="0"/>
            <a:ext cx="7028113" cy="8506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lnSpc>
                <a:spcPct val="75000"/>
              </a:lnSpc>
            </a:pPr>
            <a:r>
              <a:rPr lang="en-US" alt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Demo:Create</a:t>
            </a:r>
            <a:r>
              <a:rPr lang="en-US" alt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 Servlet</a:t>
            </a:r>
            <a:endParaRPr lang="en-US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52C59C3-1AF7-F3EB-12B4-0B4BAAA78733}"/>
              </a:ext>
            </a:extLst>
          </p:cNvPr>
          <p:cNvGrpSpPr/>
          <p:nvPr/>
        </p:nvGrpSpPr>
        <p:grpSpPr>
          <a:xfrm>
            <a:off x="438811" y="1782621"/>
            <a:ext cx="8440379" cy="3608086"/>
            <a:chOff x="438811" y="1782621"/>
            <a:chExt cx="8440379" cy="360808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93BC179-CB90-C18E-15DE-53CACFCCA05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8811" y="1782621"/>
              <a:ext cx="8440379" cy="3608086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5E049FE-7600-0B40-E747-E9619299D1DB}"/>
                </a:ext>
              </a:extLst>
            </p:cNvPr>
            <p:cNvSpPr/>
            <p:nvPr/>
          </p:nvSpPr>
          <p:spPr>
            <a:xfrm>
              <a:off x="1816717" y="3782728"/>
              <a:ext cx="7062473" cy="1136744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9094499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C5EA827-23EA-6B72-1DB3-D7FCC43149D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1FD298A-7873-441D-A2D7-A5C48ECE7600}" type="datetime1">
              <a:rPr lang="en-US" smtClean="0"/>
              <a:t>4/9/2024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36E4E35-E443-F45A-0781-898405148D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C0149FD-98BB-4821-915B-09C9BFE4B727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CA7EE984-9C95-FF79-93E9-5BB2408D6C1A}"/>
              </a:ext>
            </a:extLst>
          </p:cNvPr>
          <p:cNvSpPr txBox="1">
            <a:spLocks/>
          </p:cNvSpPr>
          <p:nvPr/>
        </p:nvSpPr>
        <p:spPr bwMode="auto">
          <a:xfrm>
            <a:off x="1531095" y="0"/>
            <a:ext cx="7028113" cy="8506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lnSpc>
                <a:spcPct val="75000"/>
              </a:lnSpc>
            </a:pPr>
            <a:r>
              <a:rPr lang="en-US" alt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Demo:Create</a:t>
            </a:r>
            <a:r>
              <a:rPr lang="en-US" alt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 Servlet</a:t>
            </a:r>
            <a:endParaRPr lang="en-US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2CC092EF-20CB-1CD6-6599-3DAFB4FE8E45}"/>
              </a:ext>
            </a:extLst>
          </p:cNvPr>
          <p:cNvSpPr txBox="1">
            <a:spLocks/>
          </p:cNvSpPr>
          <p:nvPr/>
        </p:nvSpPr>
        <p:spPr bwMode="auto">
          <a:xfrm>
            <a:off x="89102" y="662132"/>
            <a:ext cx="8965796" cy="8506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80000"/>
              </a:lnSpc>
              <a:buClr>
                <a:srgbClr val="00B050"/>
              </a:buClr>
              <a:buFont typeface="Wingdings" panose="05000000000000000000" pitchFamily="2" charset="2"/>
              <a:buChar char="§"/>
            </a:pPr>
            <a:r>
              <a:rPr lang="en-US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Step 4 </a:t>
            </a:r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 Update codes of the MyServlet.java</a:t>
            </a:r>
          </a:p>
          <a:p>
            <a:pPr lvl="1" algn="just">
              <a:lnSpc>
                <a:spcPct val="80000"/>
              </a:lnSpc>
            </a:pP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Open the MyServlet.java, and update the codes as the follows:</a:t>
            </a:r>
          </a:p>
          <a:p>
            <a:pPr marL="457200" lvl="1" indent="0" algn="just">
              <a:lnSpc>
                <a:spcPct val="80000"/>
              </a:lnSpc>
              <a:buNone/>
            </a:pPr>
            <a:endParaRPr lang="en-US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80000"/>
              </a:lnSpc>
              <a:buFont typeface="Wingdings" panose="05000000000000000000" pitchFamily="2" charset="2"/>
              <a:buChar char="§"/>
            </a:pPr>
            <a:endParaRPr lang="en-US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80000"/>
              </a:lnSpc>
              <a:buFont typeface="Wingdings" panose="05000000000000000000" pitchFamily="2" charset="2"/>
              <a:buChar char="§"/>
            </a:pPr>
            <a:endParaRPr lang="en-US" altLang="en-US" sz="2400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3BA093B-F8F7-58F4-0220-DCA062FB418E}"/>
              </a:ext>
            </a:extLst>
          </p:cNvPr>
          <p:cNvGrpSpPr/>
          <p:nvPr/>
        </p:nvGrpSpPr>
        <p:grpSpPr>
          <a:xfrm>
            <a:off x="1168736" y="1487457"/>
            <a:ext cx="6680604" cy="4959064"/>
            <a:chOff x="1168736" y="1487457"/>
            <a:chExt cx="6680604" cy="4959064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7202ABF2-CBF6-DFCC-BB38-AFA106A2321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68736" y="1487457"/>
              <a:ext cx="6680604" cy="4959064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A46F18C-C6AF-EEE0-866C-87352844B400}"/>
                </a:ext>
              </a:extLst>
            </p:cNvPr>
            <p:cNvSpPr/>
            <p:nvPr/>
          </p:nvSpPr>
          <p:spPr>
            <a:xfrm>
              <a:off x="2485579" y="4502151"/>
              <a:ext cx="4921061" cy="895824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1208995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C5EA827-23EA-6B72-1DB3-D7FCC43149D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1FD298A-7873-441D-A2D7-A5C48ECE7600}" type="datetime1">
              <a:rPr lang="en-US" smtClean="0"/>
              <a:t>4/9/2024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36E4E35-E443-F45A-0781-898405148D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C0149FD-98BB-4821-915B-09C9BFE4B727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CA7EE984-9C95-FF79-93E9-5BB2408D6C1A}"/>
              </a:ext>
            </a:extLst>
          </p:cNvPr>
          <p:cNvSpPr txBox="1">
            <a:spLocks/>
          </p:cNvSpPr>
          <p:nvPr/>
        </p:nvSpPr>
        <p:spPr bwMode="auto">
          <a:xfrm>
            <a:off x="1531095" y="0"/>
            <a:ext cx="7028113" cy="8506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lnSpc>
                <a:spcPct val="75000"/>
              </a:lnSpc>
            </a:pPr>
            <a:r>
              <a:rPr lang="en-US" alt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Demo:Create</a:t>
            </a:r>
            <a:r>
              <a:rPr lang="en-US" alt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 Servlet</a:t>
            </a:r>
            <a:endParaRPr lang="en-US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2CC092EF-20CB-1CD6-6599-3DAFB4FE8E45}"/>
              </a:ext>
            </a:extLst>
          </p:cNvPr>
          <p:cNvSpPr txBox="1">
            <a:spLocks/>
          </p:cNvSpPr>
          <p:nvPr/>
        </p:nvSpPr>
        <p:spPr bwMode="auto">
          <a:xfrm>
            <a:off x="89102" y="991258"/>
            <a:ext cx="8965796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80000"/>
              </a:lnSpc>
              <a:buClr>
                <a:srgbClr val="00B050"/>
              </a:buClr>
              <a:buFont typeface="Wingdings" panose="05000000000000000000" pitchFamily="2" charset="2"/>
              <a:buChar char="§"/>
            </a:pPr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5 :  Right-click on the project | Run</a:t>
            </a:r>
          </a:p>
          <a:p>
            <a:pPr algn="just">
              <a:lnSpc>
                <a:spcPct val="80000"/>
              </a:lnSpc>
              <a:buFont typeface="Wingdings" panose="05000000000000000000" pitchFamily="2" charset="2"/>
              <a:buChar char="§"/>
            </a:pPr>
            <a:endParaRPr lang="en-US" altLang="en-US" sz="2400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99990BE-79FB-F751-BEF3-E1C2049021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492" y="2188650"/>
            <a:ext cx="4395182" cy="214560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6022884-A07A-EBAF-9F82-DE1C17421A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5424" y="4095495"/>
            <a:ext cx="4046571" cy="1889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72455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/>
          </p:cNvSpPr>
          <p:nvPr>
            <p:ph type="title" idx="4294967295"/>
          </p:nvPr>
        </p:nvSpPr>
        <p:spPr>
          <a:xfrm>
            <a:off x="914400" y="0"/>
            <a:ext cx="8229600" cy="119538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85000"/>
              </a:lnSpc>
            </a:pPr>
            <a: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  <a:t>The Servlet Model </a:t>
            </a:r>
            <a:b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Architecture of the</a:t>
            </a:r>
            <a:r>
              <a:rPr lang="en-US" alt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Servlet packages</a:t>
            </a:r>
          </a:p>
        </p:txBody>
      </p:sp>
      <p:sp>
        <p:nvSpPr>
          <p:cNvPr id="19459" name="Rectangle 3"/>
          <p:cNvSpPr>
            <a:spLocks noGrp="1"/>
          </p:cNvSpPr>
          <p:nvPr>
            <p:ph type="body" idx="4294967295"/>
          </p:nvPr>
        </p:nvSpPr>
        <p:spPr>
          <a:xfrm>
            <a:off x="0" y="1065213"/>
            <a:ext cx="9144000" cy="3189287"/>
          </a:xfrm>
          <a:prstGeom prst="rect">
            <a:avLst/>
          </a:prstGeom>
        </p:spPr>
        <p:txBody>
          <a:bodyPr/>
          <a:lstStyle/>
          <a:p>
            <a:pPr algn="just" eaLnBrk="1" hangingPunct="1">
              <a:lnSpc>
                <a:spcPct val="90000"/>
              </a:lnSpc>
              <a:spcBef>
                <a:spcPct val="0"/>
              </a:spcBef>
              <a:buFontTx/>
              <a:buChar char="•"/>
            </a:pP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altLang="en-US" sz="2400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javax.servlet</a:t>
            </a: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package provides interfaces and classes for writing servlets</a:t>
            </a:r>
          </a:p>
          <a:p>
            <a:pPr lvl="1" algn="just" eaLnBrk="1" hangingPunct="1">
              <a:lnSpc>
                <a:spcPct val="90000"/>
              </a:lnSpc>
              <a:spcBef>
                <a:spcPct val="0"/>
              </a:spcBef>
              <a:buFontTx/>
              <a:buChar char="•"/>
            </a:pP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The important interface is </a:t>
            </a:r>
            <a:r>
              <a:rPr lang="en-US" alt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javax.servlet.Servlet</a:t>
            </a:r>
          </a:p>
          <a:p>
            <a:pPr algn="just" eaLnBrk="1" hangingPunct="1">
              <a:lnSpc>
                <a:spcPct val="90000"/>
              </a:lnSpc>
              <a:spcBef>
                <a:spcPct val="0"/>
              </a:spcBef>
              <a:buFontTx/>
              <a:buChar char="•"/>
            </a:pP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When a servlet accepts a call from a client, it receives two objects:</a:t>
            </a:r>
          </a:p>
          <a:p>
            <a:pPr lvl="1" algn="just" eaLnBrk="1" hangingPunct="1">
              <a:lnSpc>
                <a:spcPct val="90000"/>
              </a:lnSpc>
              <a:spcBef>
                <a:spcPct val="0"/>
              </a:spcBef>
              <a:buFontTx/>
              <a:buChar char="•"/>
            </a:pPr>
            <a:r>
              <a:rPr lang="en-US" alt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ServletRequest</a:t>
            </a: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, which encapsulates the communication from the client to the server. </a:t>
            </a:r>
          </a:p>
          <a:p>
            <a:pPr lvl="1" algn="just" eaLnBrk="1" hangingPunct="1">
              <a:lnSpc>
                <a:spcPct val="90000"/>
              </a:lnSpc>
              <a:spcBef>
                <a:spcPct val="0"/>
              </a:spcBef>
              <a:buFontTx/>
              <a:buChar char="•"/>
            </a:pPr>
            <a:r>
              <a:rPr lang="en-US" alt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ServletResponse</a:t>
            </a: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, which encapsulates the communication from the servlet to the client.</a:t>
            </a:r>
          </a:p>
        </p:txBody>
      </p:sp>
      <p:pic>
        <p:nvPicPr>
          <p:cNvPr id="77828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8950" y="3190875"/>
            <a:ext cx="6226101" cy="32913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A5DFB51-B023-D108-40C5-0A2D2BC72D8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236BB60-D120-4921-A789-E1DB2F27DEB0}" type="datetime1">
              <a:rPr lang="en-US" smtClean="0"/>
              <a:t>4/9/2024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49F474F-1D17-4C4D-B8FA-2055DDFAAE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C0149FD-98BB-4821-915B-09C9BFE4B727}" type="slidenum">
              <a:rPr lang="en-US" smtClean="0"/>
              <a:pPr/>
              <a:t>53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94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194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194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/>
          <p:cNvSpPr>
            <a:spLocks noGrp="1"/>
          </p:cNvSpPr>
          <p:nvPr>
            <p:ph type="title" idx="4294967295"/>
          </p:nvPr>
        </p:nvSpPr>
        <p:spPr>
          <a:xfrm>
            <a:off x="1328738" y="44450"/>
            <a:ext cx="7815262" cy="97155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  <a:t>The Servlet Model</a:t>
            </a:r>
            <a:r>
              <a:rPr lang="en-US" altLang="en-US" sz="4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en-US" altLang="en-US" sz="400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48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GenericServlet class</a:t>
            </a:r>
          </a:p>
        </p:txBody>
      </p:sp>
      <p:sp>
        <p:nvSpPr>
          <p:cNvPr id="90115" name="Rectangle 3"/>
          <p:cNvSpPr>
            <a:spLocks noGrp="1"/>
          </p:cNvSpPr>
          <p:nvPr>
            <p:ph type="body" idx="4294967295"/>
          </p:nvPr>
        </p:nvSpPr>
        <p:spPr>
          <a:xfrm>
            <a:off x="0" y="1206500"/>
            <a:ext cx="9144000" cy="1719263"/>
          </a:xfrm>
          <a:prstGeom prst="rect">
            <a:avLst/>
          </a:prstGeom>
        </p:spPr>
        <p:txBody>
          <a:bodyPr/>
          <a:lstStyle/>
          <a:p>
            <a:pPr algn="just" eaLnBrk="1" hangingPunct="1">
              <a:lnSpc>
                <a:spcPct val="80000"/>
              </a:lnSpc>
            </a:pP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Defines a </a:t>
            </a:r>
            <a:r>
              <a:rPr lang="en-US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servlet</a:t>
            </a: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that </a:t>
            </a:r>
            <a:r>
              <a:rPr lang="en-US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is not protocol dependent</a:t>
            </a:r>
          </a:p>
          <a:p>
            <a:pPr algn="just" eaLnBrk="1" hangingPunct="1">
              <a:lnSpc>
                <a:spcPct val="80000"/>
              </a:lnSpc>
            </a:pPr>
            <a:r>
              <a:rPr lang="en-US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Implements</a:t>
            </a: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the </a:t>
            </a:r>
            <a:r>
              <a:rPr lang="en-US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Servlet</a:t>
            </a: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, the </a:t>
            </a:r>
            <a:r>
              <a:rPr lang="en-US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ServletConfig</a:t>
            </a: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, and the j</a:t>
            </a:r>
            <a:r>
              <a:rPr lang="en-US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ava.io.Serializable</a:t>
            </a: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interfaces</a:t>
            </a:r>
          </a:p>
          <a:p>
            <a:pPr algn="just" eaLnBrk="1" hangingPunct="1">
              <a:lnSpc>
                <a:spcPct val="80000"/>
              </a:lnSpc>
            </a:pPr>
            <a:r>
              <a:rPr lang="en-US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Retrieves</a:t>
            </a: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the </a:t>
            </a:r>
            <a:r>
              <a:rPr lang="en-US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configuration information </a:t>
            </a: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by implementing the ServletObject</a:t>
            </a:r>
          </a:p>
          <a:p>
            <a:pPr algn="just" eaLnBrk="1" hangingPunct="1">
              <a:lnSpc>
                <a:spcPct val="80000"/>
              </a:lnSpc>
            </a:pP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Some methods</a:t>
            </a:r>
          </a:p>
        </p:txBody>
      </p:sp>
      <p:graphicFrame>
        <p:nvGraphicFramePr>
          <p:cNvPr id="47140" name="Group 3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277725"/>
              </p:ext>
            </p:extLst>
          </p:nvPr>
        </p:nvGraphicFramePr>
        <p:xfrm>
          <a:off x="221360" y="3470275"/>
          <a:ext cx="8731250" cy="2743200"/>
        </p:xfrm>
        <a:graphic>
          <a:graphicData uri="http://schemas.openxmlformats.org/drawingml/2006/table">
            <a:tbl>
              <a:tblPr/>
              <a:tblGrid>
                <a:gridCol w="2101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29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80975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Methods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Descriptions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init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justLow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- </a:t>
                      </a: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public void init() throws </a:t>
                      </a:r>
                      <a:r>
                        <a:rPr kumimoji="0" lang="en-US" sz="2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ServletException</a:t>
                      </a:r>
                      <a:endParaRPr kumimoji="0" 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FF33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marL="342900" marR="0" lvl="0" indent="-342900" algn="justLow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- Initializes the </a:t>
                      </a:r>
                      <a:r>
                        <a:rPr kumimoji="0" 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servlet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service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justLow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- </a:t>
                      </a: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public abstract void service(ServletRequest req, ServletResponse res) throws ServletException, IOException</a:t>
                      </a:r>
                    </a:p>
                    <a:p>
                      <a:pPr marL="342900" marR="0" lvl="0" indent="-342900" algn="justLow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- Called by the container to respond to a servlet request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destroy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justLow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- </a:t>
                      </a: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public void destroy():</a:t>
                      </a: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cleaning the </a:t>
                      </a:r>
                      <a:r>
                        <a:rPr kumimoji="0" 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servlet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Rectangle 11"/>
          <p:cNvSpPr>
            <a:spLocks noChangeArrowheads="1"/>
          </p:cNvSpPr>
          <p:nvPr/>
        </p:nvSpPr>
        <p:spPr bwMode="auto">
          <a:xfrm>
            <a:off x="308340" y="3932239"/>
            <a:ext cx="1913862" cy="2202748"/>
          </a:xfrm>
          <a:prstGeom prst="rect">
            <a:avLst/>
          </a:prstGeom>
          <a:noFill/>
          <a:ln w="25400">
            <a:solidFill>
              <a:srgbClr val="00B05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 dirty="0">
                <a:latin typeface="Times New Roman" panose="02020603050405020304" pitchFamily="18" charset="0"/>
                <a:cs typeface="Arial" panose="020B0604020202020204" pitchFamily="34" charset="0"/>
              </a:rPr>
              <a:t>                  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 dirty="0">
                <a:latin typeface="Times New Roman" panose="02020603050405020304" pitchFamily="18" charset="0"/>
                <a:cs typeface="Arial" panose="020B0604020202020204" pitchFamily="34" charset="0"/>
              </a:rPr>
              <a:t>              </a:t>
            </a:r>
            <a:r>
              <a:rPr lang="en-US" altLang="en-US" sz="1800" b="1" dirty="0">
                <a:solidFill>
                  <a:srgbClr val="FF0000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Servlet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1" dirty="0">
                <a:solidFill>
                  <a:srgbClr val="FF0000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                Life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1" dirty="0">
                <a:solidFill>
                  <a:srgbClr val="FF0000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                Cycle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1" dirty="0">
                <a:solidFill>
                  <a:srgbClr val="FF0000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	defined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1" dirty="0">
                <a:solidFill>
                  <a:srgbClr val="FF0000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	in Generic</a:t>
            </a:r>
            <a:endParaRPr lang="en-US" altLang="en-US" sz="2000" b="1" dirty="0">
              <a:solidFill>
                <a:srgbClr val="FF0000"/>
              </a:solidFill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88847B8-DECD-88F9-B88D-74D3017F523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52CCF40-3E2B-4B1B-82A1-A3808A6F0446}" type="datetime1">
              <a:rPr lang="en-US" smtClean="0"/>
              <a:t>4/9/2024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F7C76D5-2339-4227-8203-D744363739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C0149FD-98BB-4821-915B-09C9BFE4B727}" type="slidenum">
              <a:rPr lang="en-US" smtClean="0"/>
              <a:pPr/>
              <a:t>54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7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 autoUpdateAnimBg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2"/>
          <p:cNvSpPr>
            <a:spLocks noGrp="1"/>
          </p:cNvSpPr>
          <p:nvPr>
            <p:ph type="title" idx="4294967295"/>
          </p:nvPr>
        </p:nvSpPr>
        <p:spPr>
          <a:xfrm>
            <a:off x="1328738" y="71438"/>
            <a:ext cx="7815262" cy="944562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70000"/>
              </a:lnSpc>
            </a:pPr>
            <a: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  <a:t>The Servlet Model</a:t>
            </a: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54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The Servlet Life Cycle</a:t>
            </a:r>
          </a:p>
        </p:txBody>
      </p:sp>
      <p:grpSp>
        <p:nvGrpSpPr>
          <p:cNvPr id="141315" name="Group 99"/>
          <p:cNvGrpSpPr>
            <a:grpSpLocks/>
          </p:cNvGrpSpPr>
          <p:nvPr/>
        </p:nvGrpSpPr>
        <p:grpSpPr bwMode="auto">
          <a:xfrm>
            <a:off x="901700" y="1193800"/>
            <a:ext cx="7696200" cy="2286000"/>
            <a:chOff x="567" y="8874"/>
            <a:chExt cx="9723" cy="1980"/>
          </a:xfrm>
        </p:grpSpPr>
        <p:sp>
          <p:nvSpPr>
            <p:cNvPr id="141320" name="AutoShape 100"/>
            <p:cNvSpPr>
              <a:spLocks noChangeArrowheads="1"/>
            </p:cNvSpPr>
            <p:nvPr/>
          </p:nvSpPr>
          <p:spPr bwMode="auto">
            <a:xfrm>
              <a:off x="567" y="8874"/>
              <a:ext cx="1440" cy="717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 lIns="0" rIns="0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10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Uninstantiated</a:t>
              </a:r>
              <a:endParaRPr lang="en-US" altLang="en-US" sz="1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1321" name="AutoShape 101"/>
            <p:cNvSpPr>
              <a:spLocks noChangeArrowheads="1"/>
            </p:cNvSpPr>
            <p:nvPr/>
          </p:nvSpPr>
          <p:spPr bwMode="auto">
            <a:xfrm>
              <a:off x="7047" y="8874"/>
              <a:ext cx="1440" cy="717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 lIns="0" rIns="0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10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meet request</a:t>
              </a:r>
              <a:endParaRPr lang="en-US" altLang="en-US" sz="1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1322" name="AutoShape 102"/>
            <p:cNvSpPr>
              <a:spLocks noChangeArrowheads="1"/>
            </p:cNvSpPr>
            <p:nvPr/>
          </p:nvSpPr>
          <p:spPr bwMode="auto">
            <a:xfrm>
              <a:off x="4887" y="8874"/>
              <a:ext cx="1440" cy="717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 lIns="0" rIns="0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10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Initialization</a:t>
              </a:r>
              <a:endParaRPr lang="en-US" altLang="en-US" sz="1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1323" name="AutoShape 103"/>
            <p:cNvSpPr>
              <a:spLocks noChangeArrowheads="1"/>
            </p:cNvSpPr>
            <p:nvPr/>
          </p:nvSpPr>
          <p:spPr bwMode="auto">
            <a:xfrm>
              <a:off x="2727" y="8874"/>
              <a:ext cx="1440" cy="717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 lIns="0" rIns="0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10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Instantiation</a:t>
              </a:r>
              <a:endParaRPr lang="en-US" altLang="en-US" sz="1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1324" name="AutoShape 104"/>
            <p:cNvSpPr>
              <a:spLocks noChangeArrowheads="1"/>
            </p:cNvSpPr>
            <p:nvPr/>
          </p:nvSpPr>
          <p:spPr bwMode="auto">
            <a:xfrm>
              <a:off x="7047" y="10137"/>
              <a:ext cx="1440" cy="717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 lIns="0" rIns="0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10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destroy</a:t>
              </a:r>
              <a:endParaRPr lang="en-US" altLang="en-US" sz="1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1325" name="AutoShape 105"/>
            <p:cNvSpPr>
              <a:spLocks noChangeArrowheads="1"/>
            </p:cNvSpPr>
            <p:nvPr/>
          </p:nvSpPr>
          <p:spPr bwMode="auto">
            <a:xfrm>
              <a:off x="4887" y="10137"/>
              <a:ext cx="1440" cy="717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 lIns="0" rIns="0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10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Unload</a:t>
              </a:r>
            </a:p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10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Unavailable</a:t>
              </a:r>
              <a:endParaRPr lang="en-US" altLang="en-US" sz="1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1326" name="Line 106"/>
            <p:cNvSpPr>
              <a:spLocks noChangeShapeType="1"/>
            </p:cNvSpPr>
            <p:nvPr/>
          </p:nvSpPr>
          <p:spPr bwMode="auto">
            <a:xfrm>
              <a:off x="4167" y="9234"/>
              <a:ext cx="720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1327" name="Rectangle 107"/>
            <p:cNvSpPr>
              <a:spLocks noChangeArrowheads="1"/>
            </p:cNvSpPr>
            <p:nvPr/>
          </p:nvSpPr>
          <p:spPr bwMode="auto">
            <a:xfrm>
              <a:off x="4170" y="9189"/>
              <a:ext cx="720" cy="3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rIns="0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8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success</a:t>
              </a:r>
              <a:endParaRPr lang="en-US" altLang="en-US" sz="1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1328" name="Line 108"/>
            <p:cNvSpPr>
              <a:spLocks noChangeShapeType="1"/>
            </p:cNvSpPr>
            <p:nvPr/>
          </p:nvSpPr>
          <p:spPr bwMode="auto">
            <a:xfrm>
              <a:off x="6315" y="9240"/>
              <a:ext cx="720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1329" name="Rectangle 109"/>
            <p:cNvSpPr>
              <a:spLocks noChangeArrowheads="1"/>
            </p:cNvSpPr>
            <p:nvPr/>
          </p:nvSpPr>
          <p:spPr bwMode="auto">
            <a:xfrm>
              <a:off x="6318" y="9189"/>
              <a:ext cx="720" cy="3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rIns="0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8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success</a:t>
              </a:r>
              <a:endParaRPr lang="en-US" altLang="en-US" sz="1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1330" name="Line 110"/>
            <p:cNvSpPr>
              <a:spLocks noChangeShapeType="1"/>
            </p:cNvSpPr>
            <p:nvPr/>
          </p:nvSpPr>
          <p:spPr bwMode="auto">
            <a:xfrm>
              <a:off x="2007" y="9234"/>
              <a:ext cx="720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1331" name="Line 111"/>
            <p:cNvSpPr>
              <a:spLocks noChangeShapeType="1"/>
            </p:cNvSpPr>
            <p:nvPr/>
          </p:nvSpPr>
          <p:spPr bwMode="auto">
            <a:xfrm>
              <a:off x="6327" y="10494"/>
              <a:ext cx="720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1332" name="Line 112"/>
            <p:cNvSpPr>
              <a:spLocks noChangeShapeType="1"/>
            </p:cNvSpPr>
            <p:nvPr/>
          </p:nvSpPr>
          <p:spPr bwMode="auto">
            <a:xfrm>
              <a:off x="7767" y="9594"/>
              <a:ext cx="0" cy="54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1333" name="Freeform 113"/>
            <p:cNvSpPr>
              <a:spLocks/>
            </p:cNvSpPr>
            <p:nvPr/>
          </p:nvSpPr>
          <p:spPr bwMode="auto">
            <a:xfrm>
              <a:off x="3420" y="9600"/>
              <a:ext cx="1455" cy="894"/>
            </a:xfrm>
            <a:custGeom>
              <a:avLst/>
              <a:gdLst>
                <a:gd name="T0" fmla="*/ 0 w 1455"/>
                <a:gd name="T1" fmla="*/ 0 h 660"/>
                <a:gd name="T2" fmla="*/ 0 w 1455"/>
                <a:gd name="T3" fmla="*/ 10879423 h 660"/>
                <a:gd name="T4" fmla="*/ 1455 w 1455"/>
                <a:gd name="T5" fmla="*/ 10879423 h 660"/>
                <a:gd name="T6" fmla="*/ 0 60000 65536"/>
                <a:gd name="T7" fmla="*/ 0 60000 65536"/>
                <a:gd name="T8" fmla="*/ 0 60000 65536"/>
                <a:gd name="T9" fmla="*/ 0 w 1455"/>
                <a:gd name="T10" fmla="*/ 0 h 660"/>
                <a:gd name="T11" fmla="*/ 1455 w 1455"/>
                <a:gd name="T12" fmla="*/ 660 h 66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455" h="660">
                  <a:moveTo>
                    <a:pt x="0" y="0"/>
                  </a:moveTo>
                  <a:lnTo>
                    <a:pt x="0" y="660"/>
                  </a:lnTo>
                  <a:lnTo>
                    <a:pt x="1455" y="660"/>
                  </a:lnTo>
                </a:path>
              </a:pathLst>
            </a:cu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1334" name="Line 114"/>
            <p:cNvSpPr>
              <a:spLocks noChangeShapeType="1"/>
            </p:cNvSpPr>
            <p:nvPr/>
          </p:nvSpPr>
          <p:spPr bwMode="auto">
            <a:xfrm>
              <a:off x="5607" y="9594"/>
              <a:ext cx="0" cy="54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1335" name="Rectangle 115"/>
            <p:cNvSpPr>
              <a:spLocks noChangeArrowheads="1"/>
            </p:cNvSpPr>
            <p:nvPr/>
          </p:nvSpPr>
          <p:spPr bwMode="auto">
            <a:xfrm>
              <a:off x="3708" y="10179"/>
              <a:ext cx="720" cy="3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rIns="0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8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failure</a:t>
              </a:r>
              <a:endParaRPr lang="en-US" altLang="en-US" sz="1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1336" name="Rectangle 116"/>
            <p:cNvSpPr>
              <a:spLocks noChangeArrowheads="1"/>
            </p:cNvSpPr>
            <p:nvPr/>
          </p:nvSpPr>
          <p:spPr bwMode="auto">
            <a:xfrm>
              <a:off x="5547" y="9684"/>
              <a:ext cx="720" cy="3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rIns="0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8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failure</a:t>
              </a:r>
              <a:endParaRPr lang="en-US" altLang="en-US" sz="1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1337" name="Arc 117"/>
            <p:cNvSpPr>
              <a:spLocks/>
            </p:cNvSpPr>
            <p:nvPr/>
          </p:nvSpPr>
          <p:spPr bwMode="auto">
            <a:xfrm>
              <a:off x="8479" y="8926"/>
              <a:ext cx="631" cy="642"/>
            </a:xfrm>
            <a:custGeom>
              <a:avLst/>
              <a:gdLst>
                <a:gd name="T0" fmla="*/ 0 w 42449"/>
                <a:gd name="T1" fmla="*/ 0 h 43200"/>
                <a:gd name="T2" fmla="*/ 0 w 42449"/>
                <a:gd name="T3" fmla="*/ 0 h 43200"/>
                <a:gd name="T4" fmla="*/ 0 w 42449"/>
                <a:gd name="T5" fmla="*/ 0 h 43200"/>
                <a:gd name="T6" fmla="*/ 0 60000 65536"/>
                <a:gd name="T7" fmla="*/ 0 60000 65536"/>
                <a:gd name="T8" fmla="*/ 0 60000 65536"/>
                <a:gd name="T9" fmla="*/ 0 w 42449"/>
                <a:gd name="T10" fmla="*/ 0 h 43200"/>
                <a:gd name="T11" fmla="*/ 42449 w 42449"/>
                <a:gd name="T12" fmla="*/ 43200 h 432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2449" h="43200" fill="none" extrusionOk="0">
                  <a:moveTo>
                    <a:pt x="770" y="13637"/>
                  </a:moveTo>
                  <a:cubicBezTo>
                    <a:pt x="4034" y="5405"/>
                    <a:pt x="11993" y="-1"/>
                    <a:pt x="20849" y="0"/>
                  </a:cubicBezTo>
                  <a:cubicBezTo>
                    <a:pt x="32778" y="0"/>
                    <a:pt x="42449" y="9670"/>
                    <a:pt x="42449" y="21600"/>
                  </a:cubicBezTo>
                  <a:cubicBezTo>
                    <a:pt x="42449" y="33529"/>
                    <a:pt x="32778" y="43200"/>
                    <a:pt x="20849" y="43200"/>
                  </a:cubicBezTo>
                  <a:cubicBezTo>
                    <a:pt x="11093" y="43200"/>
                    <a:pt x="2549" y="36661"/>
                    <a:pt x="-1" y="27245"/>
                  </a:cubicBezTo>
                </a:path>
                <a:path w="42449" h="43200" stroke="0" extrusionOk="0">
                  <a:moveTo>
                    <a:pt x="770" y="13637"/>
                  </a:moveTo>
                  <a:cubicBezTo>
                    <a:pt x="4034" y="5405"/>
                    <a:pt x="11993" y="-1"/>
                    <a:pt x="20849" y="0"/>
                  </a:cubicBezTo>
                  <a:cubicBezTo>
                    <a:pt x="32778" y="0"/>
                    <a:pt x="42449" y="9670"/>
                    <a:pt x="42449" y="21600"/>
                  </a:cubicBezTo>
                  <a:cubicBezTo>
                    <a:pt x="42449" y="33529"/>
                    <a:pt x="32778" y="43200"/>
                    <a:pt x="20849" y="43200"/>
                  </a:cubicBezTo>
                  <a:cubicBezTo>
                    <a:pt x="11093" y="43200"/>
                    <a:pt x="2549" y="36661"/>
                    <a:pt x="-1" y="27245"/>
                  </a:cubicBezTo>
                  <a:lnTo>
                    <a:pt x="20849" y="21600"/>
                  </a:lnTo>
                  <a:lnTo>
                    <a:pt x="770" y="13637"/>
                  </a:lnTo>
                  <a:close/>
                </a:path>
              </a:pathLst>
            </a:cu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1338" name="Rectangle 118"/>
            <p:cNvSpPr>
              <a:spLocks noChangeArrowheads="1"/>
            </p:cNvSpPr>
            <p:nvPr/>
          </p:nvSpPr>
          <p:spPr bwMode="auto">
            <a:xfrm>
              <a:off x="7821" y="9660"/>
              <a:ext cx="1998" cy="4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8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Detroy received request and using thread</a:t>
              </a:r>
              <a:endParaRPr lang="en-US" altLang="en-US" sz="1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1339" name="Rectangle 119"/>
            <p:cNvSpPr>
              <a:spLocks noChangeArrowheads="1"/>
            </p:cNvSpPr>
            <p:nvPr/>
          </p:nvSpPr>
          <p:spPr bwMode="auto">
            <a:xfrm>
              <a:off x="9162" y="8997"/>
              <a:ext cx="1128" cy="4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8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Meet multi request</a:t>
              </a:r>
              <a:endParaRPr lang="en-US" altLang="en-US" sz="1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41316" name="Rectangle 120"/>
          <p:cNvSpPr>
            <a:spLocks noChangeArrowheads="1"/>
          </p:cNvSpPr>
          <p:nvPr/>
        </p:nvSpPr>
        <p:spPr bwMode="auto">
          <a:xfrm>
            <a:off x="4471988" y="1533525"/>
            <a:ext cx="838200" cy="30480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init()</a:t>
            </a:r>
          </a:p>
        </p:txBody>
      </p:sp>
      <p:sp>
        <p:nvSpPr>
          <p:cNvPr id="141317" name="Rectangle 121"/>
          <p:cNvSpPr>
            <a:spLocks noChangeArrowheads="1"/>
          </p:cNvSpPr>
          <p:nvPr/>
        </p:nvSpPr>
        <p:spPr bwMode="auto">
          <a:xfrm>
            <a:off x="6148388" y="1609725"/>
            <a:ext cx="914400" cy="30480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service()</a:t>
            </a:r>
          </a:p>
        </p:txBody>
      </p:sp>
      <p:sp>
        <p:nvSpPr>
          <p:cNvPr id="141318" name="Rectangle 122"/>
          <p:cNvSpPr>
            <a:spLocks noChangeArrowheads="1"/>
          </p:cNvSpPr>
          <p:nvPr/>
        </p:nvSpPr>
        <p:spPr bwMode="auto">
          <a:xfrm>
            <a:off x="6148388" y="3057525"/>
            <a:ext cx="914400" cy="30480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destroy()</a:t>
            </a:r>
          </a:p>
        </p:txBody>
      </p:sp>
      <p:sp>
        <p:nvSpPr>
          <p:cNvPr id="62587" name="Text Box 14"/>
          <p:cNvSpPr txBox="1">
            <a:spLocks noChangeArrowheads="1"/>
          </p:cNvSpPr>
          <p:nvPr/>
        </p:nvSpPr>
        <p:spPr bwMode="auto">
          <a:xfrm>
            <a:off x="467833" y="4000500"/>
            <a:ext cx="8185630" cy="21431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marL="185738" indent="-185738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spcBef>
                <a:spcPct val="50000"/>
              </a:spcBef>
              <a:buFontTx/>
              <a:buNone/>
            </a:pPr>
            <a:r>
              <a:rPr lang="en-US" altLang="en-US" sz="2400" b="1">
                <a:latin typeface="Times New Roman" panose="02020603050405020304" pitchFamily="18" charset="0"/>
                <a:cs typeface="Arial" panose="020B0604020202020204" pitchFamily="34" charset="0"/>
              </a:rPr>
              <a:t>The life cycle is defined by</a:t>
            </a:r>
          </a:p>
          <a:p>
            <a:pPr algn="just" eaLnBrk="1" hangingPunct="1">
              <a:spcBef>
                <a:spcPct val="50000"/>
              </a:spcBef>
              <a:buFontTx/>
              <a:buChar char="•"/>
            </a:pPr>
            <a:r>
              <a:rPr lang="en-US" altLang="en-US" sz="2000" b="1">
                <a:latin typeface="Times New Roman" panose="02020603050405020304" pitchFamily="18" charset="0"/>
                <a:cs typeface="Arial" panose="020B0604020202020204" pitchFamily="34" charset="0"/>
              </a:rPr>
              <a:t>init() </a:t>
            </a:r>
            <a:r>
              <a:rPr lang="en-US" altLang="en-US" sz="2000">
                <a:latin typeface="Times New Roman" panose="02020603050405020304" pitchFamily="18" charset="0"/>
                <a:cs typeface="Arial" panose="020B0604020202020204" pitchFamily="34" charset="0"/>
              </a:rPr>
              <a:t>– called only one by the server in the first request</a:t>
            </a:r>
          </a:p>
          <a:p>
            <a:pPr algn="just" eaLnBrk="1" hangingPunct="1">
              <a:spcBef>
                <a:spcPct val="50000"/>
              </a:spcBef>
              <a:buFontTx/>
              <a:buChar char="•"/>
            </a:pPr>
            <a:r>
              <a:rPr lang="en-US" altLang="en-US" sz="2000" b="1">
                <a:latin typeface="Times New Roman" panose="02020603050405020304" pitchFamily="18" charset="0"/>
                <a:cs typeface="Arial" panose="020B0604020202020204" pitchFamily="34" charset="0"/>
              </a:rPr>
              <a:t>service() </a:t>
            </a:r>
            <a:r>
              <a:rPr lang="en-US" altLang="en-US" sz="2000">
                <a:latin typeface="Times New Roman" panose="02020603050405020304" pitchFamily="18" charset="0"/>
                <a:cs typeface="Arial" panose="020B0604020202020204" pitchFamily="34" charset="0"/>
              </a:rPr>
              <a:t>– process the client’s request, dispatch to doXXX() methods</a:t>
            </a:r>
          </a:p>
          <a:p>
            <a:pPr algn="just" eaLnBrk="1" hangingPunct="1">
              <a:spcBef>
                <a:spcPct val="50000"/>
              </a:spcBef>
              <a:buFontTx/>
              <a:buChar char="•"/>
            </a:pPr>
            <a:r>
              <a:rPr lang="en-US" altLang="en-US" sz="2000" b="1">
                <a:latin typeface="Times New Roman" panose="02020603050405020304" pitchFamily="18" charset="0"/>
                <a:cs typeface="Arial" panose="020B0604020202020204" pitchFamily="34" charset="0"/>
              </a:rPr>
              <a:t>destroy() </a:t>
            </a:r>
            <a:r>
              <a:rPr lang="en-US" altLang="en-US" sz="2000">
                <a:latin typeface="Times New Roman" panose="02020603050405020304" pitchFamily="18" charset="0"/>
                <a:cs typeface="Arial" panose="020B0604020202020204" pitchFamily="34" charset="0"/>
              </a:rPr>
              <a:t>– called after all requests have been processed or a server-specific number of seconds have passed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901700" y="1438427"/>
            <a:ext cx="10463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begin to deploy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2652599" y="1477855"/>
            <a:ext cx="12002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deploying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409838" y="2037682"/>
            <a:ext cx="12002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deployed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364713" y="1813168"/>
            <a:ext cx="12002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 first </a:t>
            </a:r>
            <a:r>
              <a:rPr lang="en-US" sz="14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req</a:t>
            </a:r>
            <a:endParaRPr lang="en-US" sz="14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021418" y="938818"/>
            <a:ext cx="18371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first to n</a:t>
            </a:r>
            <a:r>
              <a:rPr lang="en-US" sz="1400" b="1" baseline="30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sz="1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4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req</a:t>
            </a:r>
            <a:endParaRPr lang="en-US" sz="14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7150010" y="2608772"/>
            <a:ext cx="120028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</a:t>
            </a:r>
            <a:r>
              <a:rPr lang="en-US" sz="14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undeploy</a:t>
            </a:r>
            <a:r>
              <a:rPr lang="en-US" sz="1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server is crashed, unload servlet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FC6C5CA-521F-564E-67B7-8881F489EA6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879B848-FAEE-47CF-9847-0719C93B7446}" type="datetime1">
              <a:rPr lang="en-US" smtClean="0"/>
              <a:t>4/9/2024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28F499-18BF-2711-DADC-C5D30043C2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C0149FD-98BB-4821-915B-09C9BFE4B727}" type="slidenum">
              <a:rPr lang="en-US" smtClean="0"/>
              <a:pPr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3210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1" dur="500"/>
                                        <p:tgtEl>
                                          <p:spTgt spid="625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587" grpId="0" animBg="1"/>
      <p:bldP spid="2" grpId="0"/>
      <p:bldP spid="29" grpId="0"/>
      <p:bldP spid="30" grpId="0"/>
      <p:bldP spid="31" grpId="0"/>
      <p:bldP spid="32" grpId="0"/>
      <p:bldP spid="33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Rectangle 2"/>
          <p:cNvSpPr>
            <a:spLocks noGrp="1"/>
          </p:cNvSpPr>
          <p:nvPr>
            <p:ph type="title" idx="4294967295"/>
          </p:nvPr>
        </p:nvSpPr>
        <p:spPr>
          <a:xfrm>
            <a:off x="1328738" y="71438"/>
            <a:ext cx="7815262" cy="944562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70000"/>
              </a:lnSpc>
            </a:pPr>
            <a: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  <a:t>The Servlet Model</a:t>
            </a: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54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The Servlet Life Cycle – Example 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7B1D949-EEAB-71EC-8A7C-DB7CEE9B2876}"/>
              </a:ext>
            </a:extLst>
          </p:cNvPr>
          <p:cNvGrpSpPr/>
          <p:nvPr/>
        </p:nvGrpSpPr>
        <p:grpSpPr>
          <a:xfrm>
            <a:off x="723014" y="1137683"/>
            <a:ext cx="7815262" cy="5343015"/>
            <a:chOff x="452438" y="1011238"/>
            <a:chExt cx="7888287" cy="5748337"/>
          </a:xfrm>
        </p:grpSpPr>
        <p:pic>
          <p:nvPicPr>
            <p:cNvPr id="143363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2438" y="1011238"/>
              <a:ext cx="7888287" cy="57483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" name="Rectangle 11"/>
            <p:cNvSpPr>
              <a:spLocks noChangeArrowheads="1"/>
            </p:cNvSpPr>
            <p:nvPr/>
          </p:nvSpPr>
          <p:spPr bwMode="auto">
            <a:xfrm>
              <a:off x="1160463" y="2239963"/>
              <a:ext cx="4529137" cy="1060450"/>
            </a:xfrm>
            <a:prstGeom prst="rect">
              <a:avLst/>
            </a:prstGeom>
            <a:noFill/>
            <a:ln w="25400">
              <a:solidFill>
                <a:srgbClr val="FF33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>
                <a:latin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2" name="Rectangle 11"/>
            <p:cNvSpPr>
              <a:spLocks noChangeArrowheads="1"/>
            </p:cNvSpPr>
            <p:nvPr/>
          </p:nvSpPr>
          <p:spPr bwMode="auto">
            <a:xfrm>
              <a:off x="1846263" y="5683250"/>
              <a:ext cx="2259012" cy="360363"/>
            </a:xfrm>
            <a:prstGeom prst="rect">
              <a:avLst/>
            </a:prstGeom>
            <a:noFill/>
            <a:ln w="25400">
              <a:solidFill>
                <a:srgbClr val="FF33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>
                <a:latin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</p:grp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586A9AE-9184-0C1B-89D6-6171400D09F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6B2D96E1-8164-4565-B335-6687B8481354}" type="datetime1">
              <a:rPr lang="en-US" smtClean="0"/>
              <a:t>4/9/2024</a:t>
            </a:fld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5F337DE-FED1-1039-CA95-2DE5064C83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C0149FD-98BB-4821-915B-09C9BFE4B727}" type="slidenum">
              <a:rPr lang="en-US" smtClean="0"/>
              <a:pPr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972408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Rectangle 2"/>
          <p:cNvSpPr>
            <a:spLocks noGrp="1"/>
          </p:cNvSpPr>
          <p:nvPr>
            <p:ph type="title" idx="4294967295"/>
          </p:nvPr>
        </p:nvSpPr>
        <p:spPr>
          <a:xfrm>
            <a:off x="1328738" y="71438"/>
            <a:ext cx="7815262" cy="944562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70000"/>
              </a:lnSpc>
            </a:pPr>
            <a: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  <a:t>The Servlet Model</a:t>
            </a: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54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The Servlet Life Cycle – Example </a:t>
            </a:r>
          </a:p>
        </p:txBody>
      </p:sp>
      <p:pic>
        <p:nvPicPr>
          <p:cNvPr id="145411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00117"/>
            <a:ext cx="9144000" cy="3805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1A03F4-0841-5D10-BC78-CD1289482D0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AC1F22E-7AC9-431E-ADA9-FD5CCB4516E0}" type="datetime1">
              <a:rPr lang="en-US" smtClean="0"/>
              <a:t>4/9/2024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6350F0-3F41-AB70-65EB-05DEA8B14D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C0149FD-98BB-4821-915B-09C9BFE4B727}" type="slidenum">
              <a:rPr lang="en-US" smtClean="0"/>
              <a:pPr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114167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9" name="Rectangle 2"/>
          <p:cNvSpPr>
            <a:spLocks noGrp="1"/>
          </p:cNvSpPr>
          <p:nvPr>
            <p:ph type="title" idx="4294967295"/>
          </p:nvPr>
        </p:nvSpPr>
        <p:spPr>
          <a:xfrm>
            <a:off x="1328738" y="71438"/>
            <a:ext cx="7815262" cy="944562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70000"/>
              </a:lnSpc>
            </a:pPr>
            <a: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  <a:t>The Servlet Model</a:t>
            </a: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54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The Servlet Life Cycle – Example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169F90F-0C95-2D74-D7DD-3F8C74179459}"/>
              </a:ext>
            </a:extLst>
          </p:cNvPr>
          <p:cNvGrpSpPr/>
          <p:nvPr/>
        </p:nvGrpSpPr>
        <p:grpSpPr>
          <a:xfrm>
            <a:off x="1323347" y="3848612"/>
            <a:ext cx="6837362" cy="2597150"/>
            <a:chOff x="1344613" y="3965575"/>
            <a:chExt cx="6837362" cy="2597150"/>
          </a:xfrm>
        </p:grpSpPr>
        <p:pic>
          <p:nvPicPr>
            <p:cNvPr id="184332" name="Picture 1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44613" y="3965575"/>
              <a:ext cx="6837362" cy="2597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" name="Rectangle 11"/>
            <p:cNvSpPr>
              <a:spLocks noChangeArrowheads="1"/>
            </p:cNvSpPr>
            <p:nvPr/>
          </p:nvSpPr>
          <p:spPr bwMode="auto">
            <a:xfrm>
              <a:off x="1778000" y="4948238"/>
              <a:ext cx="2259013" cy="192087"/>
            </a:xfrm>
            <a:prstGeom prst="rect">
              <a:avLst/>
            </a:prstGeom>
            <a:noFill/>
            <a:ln w="25400">
              <a:solidFill>
                <a:srgbClr val="FF33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>
                <a:latin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2" name="Rectangle 11"/>
            <p:cNvSpPr>
              <a:spLocks noChangeArrowheads="1"/>
            </p:cNvSpPr>
            <p:nvPr/>
          </p:nvSpPr>
          <p:spPr bwMode="auto">
            <a:xfrm>
              <a:off x="1847850" y="5445125"/>
              <a:ext cx="2259013" cy="835025"/>
            </a:xfrm>
            <a:prstGeom prst="rect">
              <a:avLst/>
            </a:prstGeom>
            <a:noFill/>
            <a:ln w="25400">
              <a:solidFill>
                <a:srgbClr val="FF33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>
                <a:latin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</p:grpSp>
      <p:pic>
        <p:nvPicPr>
          <p:cNvPr id="147462" name="Picture 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310" y="1076202"/>
            <a:ext cx="3585254" cy="27528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30" name="Picture 1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1548" y="1070201"/>
            <a:ext cx="3936371" cy="2785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514C750-3D61-3F7F-F54E-EC5815EFC9C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FA1B2A5-665E-4822-853F-2F8244A10AC6}" type="datetime1">
              <a:rPr lang="en-US" smtClean="0"/>
              <a:t>4/9/2024</a:t>
            </a:fld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64B7991-C0A2-8AFF-E49F-9591311D1F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C0149FD-98BB-4821-915B-09C9BFE4B727}" type="slidenum">
              <a:rPr lang="en-US" smtClean="0"/>
              <a:pPr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3475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84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2"/>
          <p:cNvSpPr>
            <a:spLocks noGrp="1"/>
          </p:cNvSpPr>
          <p:nvPr>
            <p:ph type="title" idx="4294967295"/>
          </p:nvPr>
        </p:nvSpPr>
        <p:spPr>
          <a:xfrm>
            <a:off x="1328738" y="71438"/>
            <a:ext cx="7815262" cy="944562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70000"/>
              </a:lnSpc>
            </a:pPr>
            <a: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  <a:t>The Servlet Model</a:t>
            </a: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54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The Servlet Life Cycle – Example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8DBB467-B1A9-8E1D-9AB9-84316E00552B}"/>
              </a:ext>
            </a:extLst>
          </p:cNvPr>
          <p:cNvGrpSpPr/>
          <p:nvPr/>
        </p:nvGrpSpPr>
        <p:grpSpPr>
          <a:xfrm>
            <a:off x="53162" y="1783458"/>
            <a:ext cx="9037675" cy="3928430"/>
            <a:chOff x="0" y="1079500"/>
            <a:chExt cx="9144000" cy="3963988"/>
          </a:xfrm>
        </p:grpSpPr>
        <p:pic>
          <p:nvPicPr>
            <p:cNvPr id="149507" name="Picture 7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079500"/>
              <a:ext cx="9144000" cy="39449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" name="Rectangle 11"/>
            <p:cNvSpPr>
              <a:spLocks noChangeArrowheads="1"/>
            </p:cNvSpPr>
            <p:nvPr/>
          </p:nvSpPr>
          <p:spPr bwMode="auto">
            <a:xfrm>
              <a:off x="962025" y="3556000"/>
              <a:ext cx="7502525" cy="1487488"/>
            </a:xfrm>
            <a:prstGeom prst="rect">
              <a:avLst/>
            </a:prstGeom>
            <a:noFill/>
            <a:ln w="25400">
              <a:solidFill>
                <a:srgbClr val="FF33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>
                <a:latin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</p:grp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DE20B49-D9F9-E4B1-9CAA-96285994104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1AF5538F-9517-4B59-9B6F-24CE36BBC5EB}" type="datetime1">
              <a:rPr lang="en-US" smtClean="0"/>
              <a:t>4/9/2024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1B6426-5C3D-F14D-9E21-F8E472C8AD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C0149FD-98BB-4821-915B-09C9BFE4B727}" type="slidenum">
              <a:rPr lang="en-US" smtClean="0"/>
              <a:pPr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27430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/>
          </p:cNvSpPr>
          <p:nvPr>
            <p:ph type="title" idx="4294967295"/>
          </p:nvPr>
        </p:nvSpPr>
        <p:spPr>
          <a:xfrm>
            <a:off x="1328738" y="0"/>
            <a:ext cx="7815262" cy="113665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70000"/>
              </a:lnSpc>
            </a:pPr>
            <a: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  <a:t>Build The Simple Web</a:t>
            </a:r>
            <a:r>
              <a:rPr lang="en-US" altLang="en-US" sz="48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54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Interactive Server Model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1900" y="1847850"/>
            <a:ext cx="1517650" cy="85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Straight Arrow Connector 7"/>
          <p:cNvCxnSpPr/>
          <p:nvPr/>
        </p:nvCxnSpPr>
        <p:spPr>
          <a:xfrm>
            <a:off x="4070350" y="1962150"/>
            <a:ext cx="649288" cy="1588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ube 8"/>
          <p:cNvSpPr/>
          <p:nvPr/>
        </p:nvSpPr>
        <p:spPr>
          <a:xfrm>
            <a:off x="4705350" y="1579563"/>
            <a:ext cx="1371600" cy="795337"/>
          </a:xfrm>
          <a:prstGeom prst="cub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Web/App Server</a:t>
            </a:r>
          </a:p>
        </p:txBody>
      </p:sp>
      <p:sp>
        <p:nvSpPr>
          <p:cNvPr id="12" name="TextBox 11"/>
          <p:cNvSpPr txBox="1">
            <a:spLocks noChangeArrowheads="1"/>
          </p:cNvSpPr>
          <p:nvPr/>
        </p:nvSpPr>
        <p:spPr bwMode="auto">
          <a:xfrm>
            <a:off x="3355550" y="1263166"/>
            <a:ext cx="236411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Send   request </a:t>
            </a:r>
          </a:p>
        </p:txBody>
      </p:sp>
      <p:sp>
        <p:nvSpPr>
          <p:cNvPr id="13" name="Can 12"/>
          <p:cNvSpPr/>
          <p:nvPr/>
        </p:nvSpPr>
        <p:spPr>
          <a:xfrm>
            <a:off x="7581900" y="4881563"/>
            <a:ext cx="1296988" cy="914400"/>
          </a:xfrm>
          <a:prstGeom prst="can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DB</a:t>
            </a:r>
          </a:p>
        </p:txBody>
      </p:sp>
      <p:cxnSp>
        <p:nvCxnSpPr>
          <p:cNvPr id="14" name="Straight Arrow Connector 13"/>
          <p:cNvCxnSpPr>
            <a:cxnSpLocks noChangeShapeType="1"/>
            <a:stCxn id="35" idx="5"/>
          </p:cNvCxnSpPr>
          <p:nvPr/>
        </p:nvCxnSpPr>
        <p:spPr bwMode="auto">
          <a:xfrm>
            <a:off x="7704120" y="2255277"/>
            <a:ext cx="565168" cy="829236"/>
          </a:xfrm>
          <a:prstGeom prst="straightConnector1">
            <a:avLst/>
          </a:prstGeom>
          <a:noFill/>
          <a:ln w="38100" algn="ctr">
            <a:solidFill>
              <a:srgbClr val="FF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" name="Straight Arrow Connector 15"/>
          <p:cNvCxnSpPr>
            <a:cxnSpLocks noChangeShapeType="1"/>
            <a:stCxn id="35" idx="4"/>
          </p:cNvCxnSpPr>
          <p:nvPr/>
        </p:nvCxnSpPr>
        <p:spPr bwMode="auto">
          <a:xfrm>
            <a:off x="7256463" y="2401888"/>
            <a:ext cx="563562" cy="815975"/>
          </a:xfrm>
          <a:prstGeom prst="straightConnector1">
            <a:avLst/>
          </a:prstGeom>
          <a:noFill/>
          <a:ln w="38100" algn="ctr">
            <a:solidFill>
              <a:srgbClr val="FF3300"/>
            </a:solidFill>
            <a:prstDash val="sysDash"/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8" name="TextBox 17"/>
          <p:cNvSpPr txBox="1">
            <a:spLocks noChangeArrowheads="1"/>
          </p:cNvSpPr>
          <p:nvPr/>
        </p:nvSpPr>
        <p:spPr bwMode="auto">
          <a:xfrm>
            <a:off x="4576763" y="2668588"/>
            <a:ext cx="1739900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5. Response the result page</a:t>
            </a:r>
          </a:p>
        </p:txBody>
      </p:sp>
      <p:cxnSp>
        <p:nvCxnSpPr>
          <p:cNvPr id="23" name="Straight Connector 22"/>
          <p:cNvCxnSpPr/>
          <p:nvPr/>
        </p:nvCxnSpPr>
        <p:spPr>
          <a:xfrm rot="5400000">
            <a:off x="1711325" y="3657601"/>
            <a:ext cx="5102225" cy="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96" name="TextBox 21"/>
          <p:cNvSpPr txBox="1">
            <a:spLocks noChangeArrowheads="1"/>
          </p:cNvSpPr>
          <p:nvPr/>
        </p:nvSpPr>
        <p:spPr bwMode="auto">
          <a:xfrm>
            <a:off x="2168525" y="5662613"/>
            <a:ext cx="16224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Client</a:t>
            </a:r>
          </a:p>
        </p:txBody>
      </p:sp>
      <p:sp>
        <p:nvSpPr>
          <p:cNvPr id="16397" name="TextBox 22"/>
          <p:cNvSpPr txBox="1">
            <a:spLocks noChangeArrowheads="1"/>
          </p:cNvSpPr>
          <p:nvPr/>
        </p:nvSpPr>
        <p:spPr bwMode="auto">
          <a:xfrm>
            <a:off x="6032500" y="5603875"/>
            <a:ext cx="16224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Server</a:t>
            </a:r>
          </a:p>
        </p:txBody>
      </p:sp>
      <p:sp>
        <p:nvSpPr>
          <p:cNvPr id="27" name="Smiley Face 26"/>
          <p:cNvSpPr/>
          <p:nvPr/>
        </p:nvSpPr>
        <p:spPr>
          <a:xfrm>
            <a:off x="236538" y="1917700"/>
            <a:ext cx="588962" cy="515938"/>
          </a:xfrm>
          <a:prstGeom prst="smileyFac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cxnSp>
        <p:nvCxnSpPr>
          <p:cNvPr id="28" name="Straight Arrow Connector 27"/>
          <p:cNvCxnSpPr/>
          <p:nvPr/>
        </p:nvCxnSpPr>
        <p:spPr>
          <a:xfrm flipV="1">
            <a:off x="811213" y="2271713"/>
            <a:ext cx="1711325" cy="28575"/>
          </a:xfrm>
          <a:prstGeom prst="straightConnector1">
            <a:avLst/>
          </a:prstGeom>
          <a:ln w="38100">
            <a:solidFill>
              <a:srgbClr val="80008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>
            <a:spLocks noChangeArrowheads="1"/>
          </p:cNvSpPr>
          <p:nvPr/>
        </p:nvSpPr>
        <p:spPr bwMode="auto">
          <a:xfrm>
            <a:off x="688975" y="2403475"/>
            <a:ext cx="17732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1">
                <a:latin typeface="Times New Roman" panose="02020603050405020304" pitchFamily="18" charset="0"/>
                <a:cs typeface="Times New Roman" panose="02020603050405020304" pitchFamily="18" charset="0"/>
              </a:rPr>
              <a:t>1. Click Login</a:t>
            </a:r>
          </a:p>
        </p:txBody>
      </p:sp>
      <p:sp>
        <p:nvSpPr>
          <p:cNvPr id="33" name="TextBox 32"/>
          <p:cNvSpPr txBox="1">
            <a:spLocks noChangeArrowheads="1"/>
          </p:cNvSpPr>
          <p:nvPr/>
        </p:nvSpPr>
        <p:spPr bwMode="auto">
          <a:xfrm>
            <a:off x="7538244" y="2296596"/>
            <a:ext cx="2036762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Check Login</a:t>
            </a:r>
          </a:p>
        </p:txBody>
      </p:sp>
      <p:cxnSp>
        <p:nvCxnSpPr>
          <p:cNvPr id="34" name="Straight Arrow Connector 33"/>
          <p:cNvCxnSpPr>
            <a:cxnSpLocks/>
            <a:endCxn id="35" idx="2"/>
          </p:cNvCxnSpPr>
          <p:nvPr/>
        </p:nvCxnSpPr>
        <p:spPr>
          <a:xfrm flipV="1">
            <a:off x="6076950" y="1931988"/>
            <a:ext cx="544513" cy="1812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/>
          <p:cNvSpPr/>
          <p:nvPr/>
        </p:nvSpPr>
        <p:spPr>
          <a:xfrm>
            <a:off x="6621463" y="1474788"/>
            <a:ext cx="1268412" cy="9144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b="1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Servlet</a:t>
            </a:r>
            <a:endParaRPr lang="en-US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36" name="Straight Arrow Connector 35"/>
          <p:cNvCxnSpPr>
            <a:cxnSpLocks/>
          </p:cNvCxnSpPr>
          <p:nvPr/>
        </p:nvCxnSpPr>
        <p:spPr>
          <a:xfrm>
            <a:off x="6076950" y="2175669"/>
            <a:ext cx="622430" cy="8731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2350" y="3392488"/>
            <a:ext cx="1517650" cy="855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2" name="Straight Arrow Connector 41"/>
          <p:cNvCxnSpPr/>
          <p:nvPr/>
        </p:nvCxnSpPr>
        <p:spPr>
          <a:xfrm rot="5400000" flipH="1" flipV="1">
            <a:off x="3658393" y="2494757"/>
            <a:ext cx="1236663" cy="908050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>
            <a:spLocks noChangeArrowheads="1"/>
          </p:cNvSpPr>
          <p:nvPr/>
        </p:nvSpPr>
        <p:spPr bwMode="auto">
          <a:xfrm>
            <a:off x="2208213" y="4291013"/>
            <a:ext cx="1739900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6. Browser displays Welcome page/ invalid page</a:t>
            </a:r>
          </a:p>
        </p:txBody>
      </p:sp>
      <p:cxnSp>
        <p:nvCxnSpPr>
          <p:cNvPr id="25" name="Straight Arrow Connector 24"/>
          <p:cNvCxnSpPr>
            <a:stCxn id="27" idx="4"/>
          </p:cNvCxnSpPr>
          <p:nvPr/>
        </p:nvCxnSpPr>
        <p:spPr>
          <a:xfrm rot="16200000" flipH="1">
            <a:off x="719932" y="2245519"/>
            <a:ext cx="1398587" cy="1774825"/>
          </a:xfrm>
          <a:prstGeom prst="straightConnector1">
            <a:avLst/>
          </a:prstGeom>
          <a:ln w="38100">
            <a:solidFill>
              <a:srgbClr val="800080"/>
            </a:solidFill>
            <a:prstDash val="dash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Oval 34"/>
          <p:cNvSpPr/>
          <p:nvPr/>
        </p:nvSpPr>
        <p:spPr>
          <a:xfrm>
            <a:off x="7634288" y="3097213"/>
            <a:ext cx="1268412" cy="9144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b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DAO</a:t>
            </a:r>
          </a:p>
        </p:txBody>
      </p:sp>
      <p:cxnSp>
        <p:nvCxnSpPr>
          <p:cNvPr id="3" name="Straight Arrow Connector 13"/>
          <p:cNvCxnSpPr>
            <a:cxnSpLocks noChangeShapeType="1"/>
          </p:cNvCxnSpPr>
          <p:nvPr/>
        </p:nvCxnSpPr>
        <p:spPr bwMode="auto">
          <a:xfrm>
            <a:off x="8475663" y="4011613"/>
            <a:ext cx="80962" cy="879475"/>
          </a:xfrm>
          <a:prstGeom prst="straightConnector1">
            <a:avLst/>
          </a:prstGeom>
          <a:noFill/>
          <a:ln w="38100" algn="ctr">
            <a:solidFill>
              <a:srgbClr val="FF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" name="Straight Arrow Connector 15"/>
          <p:cNvCxnSpPr>
            <a:cxnSpLocks noChangeShapeType="1"/>
          </p:cNvCxnSpPr>
          <p:nvPr/>
        </p:nvCxnSpPr>
        <p:spPr bwMode="auto">
          <a:xfrm>
            <a:off x="7939088" y="3905250"/>
            <a:ext cx="190500" cy="976313"/>
          </a:xfrm>
          <a:prstGeom prst="straightConnector1">
            <a:avLst/>
          </a:prstGeom>
          <a:noFill/>
          <a:ln w="38100" algn="ctr">
            <a:solidFill>
              <a:srgbClr val="FF3300"/>
            </a:solidFill>
            <a:prstDash val="dash"/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5" name="TextBox 14"/>
          <p:cNvSpPr txBox="1">
            <a:spLocks noChangeArrowheads="1"/>
          </p:cNvSpPr>
          <p:nvPr/>
        </p:nvSpPr>
        <p:spPr bwMode="auto">
          <a:xfrm>
            <a:off x="7342188" y="4116388"/>
            <a:ext cx="1801812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Query DB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49C41C47-44BC-4F44-0605-C679A1F6F2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831E50D-D62C-4BD0-A335-52BB06F2F573}" type="datetime1">
              <a:rPr lang="en-US" smtClean="0"/>
              <a:t>4/9/2024</a:t>
            </a:fld>
            <a:endParaRPr lang="en-US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0436F188-AE45-CA48-ADB1-BC325B1F18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C0149FD-98BB-4821-915B-09C9BFE4B727}" type="slidenum">
              <a:rPr lang="en-US" smtClean="0"/>
              <a:pPr/>
              <a:t>6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4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1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4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4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52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5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64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6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 nodeType="clickPar">
                      <p:stCondLst>
                        <p:cond delay="indefinite"/>
                      </p:stCondLst>
                      <p:childTnLst>
                        <p:par>
                          <p:cTn id="7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2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7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8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8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 nodeType="clickPar">
                      <p:stCondLst>
                        <p:cond delay="indefinite"/>
                      </p:stCondLst>
                      <p:childTnLst>
                        <p:par>
                          <p:cTn id="8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9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9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3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9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 nodeType="clickPar">
                      <p:stCondLst>
                        <p:cond delay="indefinite"/>
                      </p:stCondLst>
                      <p:childTnLst>
                        <p:par>
                          <p:cTn id="9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8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2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0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11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1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18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8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1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/>
      <p:bldP spid="13" grpId="0" animBg="1"/>
      <p:bldP spid="18" grpId="0"/>
      <p:bldP spid="27" grpId="0" animBg="1"/>
      <p:bldP spid="29" grpId="0"/>
      <p:bldP spid="33" grpId="0"/>
      <p:bldP spid="35" grpId="0" animBg="1"/>
      <p:bldP spid="24" grpId="0"/>
      <p:bldP spid="2" grpId="0" animBg="1"/>
      <p:bldP spid="15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5" name="Rectangle 2"/>
          <p:cNvSpPr>
            <a:spLocks noGrp="1"/>
          </p:cNvSpPr>
          <p:nvPr>
            <p:ph type="title" idx="4294967295"/>
          </p:nvPr>
        </p:nvSpPr>
        <p:spPr>
          <a:xfrm>
            <a:off x="1328738" y="71438"/>
            <a:ext cx="7815262" cy="944562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70000"/>
              </a:lnSpc>
            </a:pPr>
            <a: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  <a:t>The Servlet Model</a:t>
            </a: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54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The Servlet Life Cycle – Example 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175C14D-3B81-22F0-68A7-9E5EF7CE2A8D}"/>
              </a:ext>
            </a:extLst>
          </p:cNvPr>
          <p:cNvGrpSpPr/>
          <p:nvPr/>
        </p:nvGrpSpPr>
        <p:grpSpPr>
          <a:xfrm>
            <a:off x="3588802" y="4428685"/>
            <a:ext cx="4549775" cy="1976438"/>
            <a:chOff x="2282825" y="3994150"/>
            <a:chExt cx="4549775" cy="1976438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0EEEBE93-2410-58BE-7E59-B8D7E6E68F10}"/>
                </a:ext>
              </a:extLst>
            </p:cNvPr>
            <p:cNvGrpSpPr/>
            <p:nvPr/>
          </p:nvGrpSpPr>
          <p:grpSpPr>
            <a:xfrm>
              <a:off x="2282825" y="3994150"/>
              <a:ext cx="4549775" cy="1976438"/>
              <a:chOff x="2282825" y="3994150"/>
              <a:chExt cx="4549775" cy="1976438"/>
            </a:xfrm>
          </p:grpSpPr>
          <p:pic>
            <p:nvPicPr>
              <p:cNvPr id="186379" name="Picture 11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82825" y="3994150"/>
                <a:ext cx="4549775" cy="19764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" name="Rectangle 11"/>
              <p:cNvSpPr>
                <a:spLocks noChangeArrowheads="1"/>
              </p:cNvSpPr>
              <p:nvPr/>
            </p:nvSpPr>
            <p:spPr bwMode="auto">
              <a:xfrm>
                <a:off x="2757488" y="4921250"/>
                <a:ext cx="2259012" cy="300038"/>
              </a:xfrm>
              <a:prstGeom prst="rect">
                <a:avLst/>
              </a:prstGeom>
              <a:noFill/>
              <a:ln w="25400">
                <a:solidFill>
                  <a:srgbClr val="FF33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>
                  <a:latin typeface="Times New Roman" panose="02020603050405020304" pitchFamily="18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4" name="Rectangle 11"/>
            <p:cNvSpPr>
              <a:spLocks noChangeArrowheads="1"/>
            </p:cNvSpPr>
            <p:nvPr/>
          </p:nvSpPr>
          <p:spPr bwMode="auto">
            <a:xfrm>
              <a:off x="2803525" y="5627688"/>
              <a:ext cx="2259013" cy="300037"/>
            </a:xfrm>
            <a:prstGeom prst="rect">
              <a:avLst/>
            </a:prstGeom>
            <a:noFill/>
            <a:ln w="25400">
              <a:solidFill>
                <a:srgbClr val="FF33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>
                <a:latin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</p:grpSp>
      <p:pic>
        <p:nvPicPr>
          <p:cNvPr id="151558" name="Picture 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750" y="1808347"/>
            <a:ext cx="4379912" cy="2544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838F955-87E6-88B6-51AA-EC986B9E910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21EABB9-7CE3-4627-AABA-4F48C433B545}" type="datetime1">
              <a:rPr lang="en-US" smtClean="0"/>
              <a:t>4/9/2024</a:t>
            </a:fld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DFA884F-B90A-7CC1-222C-4EDABD8518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C0149FD-98BB-4821-915B-09C9BFE4B727}" type="slidenum">
              <a:rPr lang="en-US" smtClean="0"/>
              <a:pPr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8150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3" name="Rectangle 2"/>
          <p:cNvSpPr>
            <a:spLocks noGrp="1"/>
          </p:cNvSpPr>
          <p:nvPr>
            <p:ph type="title" idx="4294967295"/>
          </p:nvPr>
        </p:nvSpPr>
        <p:spPr>
          <a:xfrm>
            <a:off x="1328738" y="71438"/>
            <a:ext cx="7815262" cy="944562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70000"/>
              </a:lnSpc>
            </a:pPr>
            <a: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  <a:t>The Servlet Model</a:t>
            </a: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54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The Servlet Life Cycle – Example </a:t>
            </a:r>
          </a:p>
        </p:txBody>
      </p:sp>
      <p:sp>
        <p:nvSpPr>
          <p:cNvPr id="130051" name="Rectangle 3"/>
          <p:cNvSpPr>
            <a:spLocks noChangeArrowheads="1"/>
          </p:cNvSpPr>
          <p:nvPr/>
        </p:nvSpPr>
        <p:spPr bwMode="auto">
          <a:xfrm>
            <a:off x="0" y="860425"/>
            <a:ext cx="9144000" cy="3460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Addition the destroy method (</a:t>
            </a: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comment service method</a:t>
            </a:r>
            <a:r>
              <a:rPr lang="en-US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eaLnBrk="1" hangingPunct="1">
              <a:buFont typeface="Arial" panose="020B0604020202020204" pitchFamily="34" charset="0"/>
              <a:buNone/>
            </a:pP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</a:p>
          <a:p>
            <a:pPr eaLnBrk="1" hangingPunct="1">
              <a:buFont typeface="Arial" panose="020B0604020202020204" pitchFamily="34" charset="0"/>
              <a:buNone/>
            </a:pPr>
            <a:endParaRPr lang="en-US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buFont typeface="Arial" panose="020B0604020202020204" pitchFamily="34" charset="0"/>
              <a:buNone/>
            </a:pPr>
            <a:endParaRPr lang="en-US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eaLnBrk="1" hangingPunct="1"/>
            <a:r>
              <a:rPr lang="en-US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Execute project again, then undeploy or clean and Build the current project on Tomcat Server</a:t>
            </a:r>
          </a:p>
        </p:txBody>
      </p:sp>
      <p:pic>
        <p:nvPicPr>
          <p:cNvPr id="153605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138" y="1216025"/>
            <a:ext cx="6340475" cy="1951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11"/>
          <p:cNvSpPr>
            <a:spLocks noChangeArrowheads="1"/>
          </p:cNvSpPr>
          <p:nvPr/>
        </p:nvSpPr>
        <p:spPr bwMode="auto">
          <a:xfrm>
            <a:off x="2608263" y="2601135"/>
            <a:ext cx="3768725" cy="355600"/>
          </a:xfrm>
          <a:prstGeom prst="rect">
            <a:avLst/>
          </a:prstGeom>
          <a:noFill/>
          <a:ln w="25400">
            <a:solidFill>
              <a:srgbClr val="FF33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EEC344E-B2F3-A780-C0FB-0BB33CB4C1BC}"/>
              </a:ext>
            </a:extLst>
          </p:cNvPr>
          <p:cNvGrpSpPr/>
          <p:nvPr/>
        </p:nvGrpSpPr>
        <p:grpSpPr>
          <a:xfrm>
            <a:off x="2511610" y="5640397"/>
            <a:ext cx="5133199" cy="739132"/>
            <a:chOff x="2352675" y="5614436"/>
            <a:chExt cx="6791325" cy="1243564"/>
          </a:xfrm>
        </p:grpSpPr>
        <p:pic>
          <p:nvPicPr>
            <p:cNvPr id="80908" name="Picture 1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52675" y="5726113"/>
              <a:ext cx="6791325" cy="1131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" name="Rectangle 11"/>
            <p:cNvSpPr>
              <a:spLocks noChangeArrowheads="1"/>
            </p:cNvSpPr>
            <p:nvPr/>
          </p:nvSpPr>
          <p:spPr bwMode="auto">
            <a:xfrm>
              <a:off x="2867027" y="5614436"/>
              <a:ext cx="1508232" cy="475453"/>
            </a:xfrm>
            <a:prstGeom prst="rect">
              <a:avLst/>
            </a:prstGeom>
            <a:noFill/>
            <a:ln w="25400">
              <a:solidFill>
                <a:srgbClr val="FF33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>
                <a:latin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</p:grpSp>
      <p:pic>
        <p:nvPicPr>
          <p:cNvPr id="80907" name="Picture 1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5175" y="3951288"/>
            <a:ext cx="3887788" cy="1427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0909" name="Picture 1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879850"/>
            <a:ext cx="2924175" cy="197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CB5AA23-0F48-D947-DF8D-B4ACB9D9534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5EB4EAB-DC94-44E5-BA6F-E68E444E884B}" type="datetime1">
              <a:rPr lang="en-US" smtClean="0"/>
              <a:t>4/9/2024</a:t>
            </a:fld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1B22363-E72F-B341-FDF6-F297C43413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C0149FD-98BB-4821-915B-09C9BFE4B727}" type="slidenum">
              <a:rPr lang="en-US" smtClean="0"/>
              <a:pPr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1129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1300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809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7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9" dur="500"/>
                                        <p:tgtEl>
                                          <p:spTgt spid="809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Summary</a:t>
            </a:r>
          </a:p>
        </p:txBody>
      </p:sp>
      <p:sp>
        <p:nvSpPr>
          <p:cNvPr id="155651" name="Rectangle 3"/>
          <p:cNvSpPr>
            <a:spLocks noGrp="1"/>
          </p:cNvSpPr>
          <p:nvPr>
            <p:ph idx="1"/>
          </p:nvPr>
        </p:nvSpPr>
        <p:spPr>
          <a:xfrm>
            <a:off x="211138" y="1231900"/>
            <a:ext cx="8229600" cy="2514600"/>
          </a:xfrm>
        </p:spPr>
        <p:txBody>
          <a:bodyPr/>
          <a:lstStyle/>
          <a:p>
            <a:pPr algn="just"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How to build the simple web site using html and servlet?</a:t>
            </a:r>
          </a:p>
          <a:p>
            <a:pPr lvl="1"/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Http Protocol and Methods </a:t>
            </a:r>
          </a:p>
          <a:p>
            <a:pPr lvl="1"/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What is Servlet?</a:t>
            </a:r>
          </a:p>
          <a:p>
            <a:pPr lvl="1"/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Parameters vs. Variables</a:t>
            </a:r>
          </a:p>
          <a:p>
            <a:pPr lvl="1"/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Servlet Life Cycle</a:t>
            </a:r>
          </a:p>
          <a:p>
            <a:pPr lvl="1"/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Break down structure component in </a:t>
            </a:r>
            <a:b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building web application</a:t>
            </a:r>
          </a:p>
          <a:p>
            <a:pPr lvl="1"/>
            <a:endParaRPr lang="en-US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Tx/>
              <a:buSzTx/>
              <a:buFont typeface="Wingdings" pitchFamily="2" charset="2"/>
              <a:buNone/>
            </a:pPr>
            <a:endParaRPr lang="en-US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5652" name="Text Box 4"/>
          <p:cNvSpPr txBox="1">
            <a:spLocks noChangeArrowheads="1"/>
          </p:cNvSpPr>
          <p:nvPr/>
        </p:nvSpPr>
        <p:spPr bwMode="auto">
          <a:xfrm>
            <a:off x="1322388" y="5661025"/>
            <a:ext cx="66294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en-US" sz="4000">
                <a:latin typeface="Times New Roman" panose="02020603050405020304" pitchFamily="18" charset="0"/>
                <a:cs typeface="Times New Roman" panose="02020603050405020304" pitchFamily="18" charset="0"/>
              </a:rPr>
              <a:t>Q&amp;A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86F4C1F-D9E4-5123-CF94-7D7C3A04CA3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56D263D-C57B-4AB0-BD9F-81A91B6B0D5A}" type="datetime1">
              <a:rPr lang="en-US" smtClean="0"/>
              <a:t>4/9/2024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E6F55C1-4AEB-173A-9285-9F5B705BE1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C0149FD-98BB-4821-915B-09C9BFE4B727}" type="slidenum">
              <a:rPr lang="en-US" smtClean="0"/>
              <a:pPr/>
              <a:t>62</a:t>
            </a:fld>
            <a:endParaRPr lang="en-US" dirty="0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Rectangle 2"/>
          <p:cNvSpPr>
            <a:spLocks noGrp="1"/>
          </p:cNvSpPr>
          <p:nvPr>
            <p:ph type="title" idx="4294967295"/>
          </p:nvPr>
        </p:nvSpPr>
        <p:spPr>
          <a:xfrm>
            <a:off x="914400" y="0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Exercises</a:t>
            </a:r>
          </a:p>
        </p:txBody>
      </p:sp>
      <p:sp>
        <p:nvSpPr>
          <p:cNvPr id="157699" name="Rectangle 3"/>
          <p:cNvSpPr>
            <a:spLocks noGrp="1"/>
          </p:cNvSpPr>
          <p:nvPr>
            <p:ph type="body" idx="4294967295"/>
          </p:nvPr>
        </p:nvSpPr>
        <p:spPr>
          <a:xfrm>
            <a:off x="-15733" y="1674813"/>
            <a:ext cx="9021508" cy="4805885"/>
          </a:xfrm>
          <a:prstGeom prst="rect">
            <a:avLst/>
          </a:prstGeom>
        </p:spPr>
        <p:txBody>
          <a:bodyPr/>
          <a:lstStyle/>
          <a:p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 it again all of demos</a:t>
            </a:r>
          </a:p>
          <a:p>
            <a:pPr algn="just" eaLnBrk="1" hangingPunct="1"/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Using html and servlet to write the programs as the following requirement</a:t>
            </a:r>
          </a:p>
          <a:p>
            <a:pPr lvl="1" algn="just" eaLnBrk="1" hangingPunct="1"/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Present the Login form named Login.html with title Login, header h1 – Login Page, 02 textbox with named </a:t>
            </a:r>
            <a:r>
              <a:rPr lang="en-US" alt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txtUserName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alt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txtPassword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01 button named Login (type Submit) and 01 </a:t>
            </a:r>
            <a:r>
              <a:rPr lang="en-US" alt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buttoen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named Reset (type : Reset)</a:t>
            </a:r>
          </a:p>
          <a:p>
            <a:pPr lvl="1" algn="just" eaLnBrk="1" hangingPunct="1"/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Writing the </a:t>
            </a:r>
            <a:r>
              <a:rPr lang="en-US" alt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ColorServlet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that presents “Welcome to Servlet course” with yellow in background and red in foreground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352C89-F0FA-83E4-4E8D-1D5D624A777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F24A813-66FB-43DA-AF04-CDC1AA053C77}" type="datetime1">
              <a:rPr lang="en-US" smtClean="0"/>
              <a:t>4/9/2024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B668AD-E8AC-725B-434E-07191C0C83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C0149FD-98BB-4821-915B-09C9BFE4B727}" type="slidenum">
              <a:rPr lang="en-US" smtClean="0"/>
              <a:pPr/>
              <a:t>63</a:t>
            </a:fld>
            <a:endParaRPr lang="en-US" dirty="0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Rectangle 2"/>
          <p:cNvSpPr>
            <a:spLocks noGrp="1"/>
          </p:cNvSpPr>
          <p:nvPr>
            <p:ph type="title" idx="4294967295"/>
          </p:nvPr>
        </p:nvSpPr>
        <p:spPr>
          <a:xfrm>
            <a:off x="914400" y="0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Solved Exercises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352C89-F0FA-83E4-4E8D-1D5D624A777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F24A813-66FB-43DA-AF04-CDC1AA053C77}" type="datetime1">
              <a:rPr lang="en-US" smtClean="0"/>
              <a:t>4/9/2024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B668AD-E8AC-725B-434E-07191C0C83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C0149FD-98BB-4821-915B-09C9BFE4B727}" type="slidenum">
              <a:rPr lang="en-US" smtClean="0"/>
              <a:pPr/>
              <a:t>64</a:t>
            </a:fld>
            <a:endParaRPr lang="en-US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F777E53-C9FB-0326-AF96-36739B55A45D}"/>
              </a:ext>
            </a:extLst>
          </p:cNvPr>
          <p:cNvGrpSpPr/>
          <p:nvPr/>
        </p:nvGrpSpPr>
        <p:grpSpPr>
          <a:xfrm>
            <a:off x="16166" y="914930"/>
            <a:ext cx="9111668" cy="5529762"/>
            <a:chOff x="16166" y="914930"/>
            <a:chExt cx="9111668" cy="5529762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5B696CDA-2B20-28C6-65C9-071D0830494B}"/>
                </a:ext>
              </a:extLst>
            </p:cNvPr>
            <p:cNvGrpSpPr/>
            <p:nvPr/>
          </p:nvGrpSpPr>
          <p:grpSpPr>
            <a:xfrm>
              <a:off x="16166" y="914930"/>
              <a:ext cx="8992995" cy="4043182"/>
              <a:chOff x="16166" y="914930"/>
              <a:chExt cx="8992995" cy="4043182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E1BDE02F-76AD-500D-8B3F-E8641476A97F}"/>
                  </a:ext>
                </a:extLst>
              </p:cNvPr>
              <p:cNvGrpSpPr/>
              <p:nvPr/>
            </p:nvGrpSpPr>
            <p:grpSpPr>
              <a:xfrm>
                <a:off x="16166" y="914930"/>
                <a:ext cx="8992995" cy="4043182"/>
                <a:chOff x="16166" y="914930"/>
                <a:chExt cx="8992995" cy="4043182"/>
              </a:xfrm>
            </p:grpSpPr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4611D670-3F30-408E-DA64-86DF1C75D608}"/>
                    </a:ext>
                  </a:extLst>
                </p:cNvPr>
                <p:cNvGrpSpPr/>
                <p:nvPr/>
              </p:nvGrpSpPr>
              <p:grpSpPr>
                <a:xfrm>
                  <a:off x="16166" y="914930"/>
                  <a:ext cx="8992995" cy="4043182"/>
                  <a:chOff x="16166" y="914930"/>
                  <a:chExt cx="8992995" cy="4043182"/>
                </a:xfrm>
              </p:grpSpPr>
              <p:pic>
                <p:nvPicPr>
                  <p:cNvPr id="5" name="Picture 4">
                    <a:extLst>
                      <a:ext uri="{FF2B5EF4-FFF2-40B4-BE49-F238E27FC236}">
                        <a16:creationId xmlns:a16="http://schemas.microsoft.com/office/drawing/2014/main" id="{CD878C05-B02B-420B-BA15-7E8B666C710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/>
                  <a:stretch>
                    <a:fillRect/>
                  </a:stretch>
                </p:blipFill>
                <p:spPr>
                  <a:xfrm>
                    <a:off x="16166" y="1538379"/>
                    <a:ext cx="2832150" cy="3419733"/>
                  </a:xfrm>
                  <a:prstGeom prst="rect">
                    <a:avLst/>
                  </a:prstGeom>
                </p:spPr>
              </p:pic>
              <p:grpSp>
                <p:nvGrpSpPr>
                  <p:cNvPr id="13" name="Group 12">
                    <a:extLst>
                      <a:ext uri="{FF2B5EF4-FFF2-40B4-BE49-F238E27FC236}">
                        <a16:creationId xmlns:a16="http://schemas.microsoft.com/office/drawing/2014/main" id="{DF99A728-3873-AE8F-4F3E-1A6CE167BF77}"/>
                      </a:ext>
                    </a:extLst>
                  </p:cNvPr>
                  <p:cNvGrpSpPr/>
                  <p:nvPr/>
                </p:nvGrpSpPr>
                <p:grpSpPr>
                  <a:xfrm>
                    <a:off x="2132551" y="914930"/>
                    <a:ext cx="6876610" cy="2897596"/>
                    <a:chOff x="2164449" y="914930"/>
                    <a:chExt cx="6876610" cy="2897596"/>
                  </a:xfrm>
                </p:grpSpPr>
                <p:grpSp>
                  <p:nvGrpSpPr>
                    <p:cNvPr id="9" name="Group 8">
                      <a:extLst>
                        <a:ext uri="{FF2B5EF4-FFF2-40B4-BE49-F238E27FC236}">
                          <a16:creationId xmlns:a16="http://schemas.microsoft.com/office/drawing/2014/main" id="{56EF0919-BECB-6526-76E4-462EE93E469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688959" y="914930"/>
                      <a:ext cx="4352100" cy="2897596"/>
                      <a:chOff x="4688959" y="836928"/>
                      <a:chExt cx="4352100" cy="2897596"/>
                    </a:xfrm>
                  </p:grpSpPr>
                  <p:pic>
                    <p:nvPicPr>
                      <p:cNvPr id="7" name="Picture 6">
                        <a:extLst>
                          <a:ext uri="{FF2B5EF4-FFF2-40B4-BE49-F238E27FC236}">
                            <a16:creationId xmlns:a16="http://schemas.microsoft.com/office/drawing/2014/main" id="{93704350-34B5-9A43-DD4C-5C3C21B6019A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688959" y="836928"/>
                        <a:ext cx="4352099" cy="2897596"/>
                      </a:xfrm>
                      <a:prstGeom prst="rect">
                        <a:avLst/>
                      </a:prstGeom>
                    </p:spPr>
                  </p:pic>
                  <p:sp>
                    <p:nvSpPr>
                      <p:cNvPr id="8" name="Rectangle 11">
                        <a:extLst>
                          <a:ext uri="{FF2B5EF4-FFF2-40B4-BE49-F238E27FC236}">
                            <a16:creationId xmlns:a16="http://schemas.microsoft.com/office/drawing/2014/main" id="{995DA6A2-E502-5602-BE2C-73F328D6BAB2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5518299" y="3000653"/>
                        <a:ext cx="3522760" cy="531629"/>
                      </a:xfrm>
                      <a:prstGeom prst="rect">
                        <a:avLst/>
                      </a:prstGeom>
                      <a:noFill/>
                      <a:ln w="25400">
                        <a:solidFill>
                          <a:srgbClr val="FF3300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  <p:txBody>
                      <a:bodyPr wrap="none" anchor="ctr"/>
                      <a:lstStyle>
                        <a:lvl1pPr>
                          <a:spcBef>
                            <a:spcPct val="20000"/>
                          </a:spcBef>
                          <a:buFont typeface="Arial" panose="020B0604020202020204" pitchFamily="34" charset="0"/>
                          <a:buChar char="•"/>
                          <a:defRPr sz="3200">
                            <a:solidFill>
                              <a:schemeClr val="tx1"/>
                            </a:solidFill>
                            <a:latin typeface="Calibri" panose="020F0502020204030204" pitchFamily="34" charset="0"/>
                          </a:defRPr>
                        </a:lvl1pPr>
                        <a:lvl2pPr marL="742950" indent="-285750">
                          <a:spcBef>
                            <a:spcPct val="20000"/>
                          </a:spcBef>
                          <a:buFont typeface="Arial" panose="020B0604020202020204" pitchFamily="34" charset="0"/>
                          <a:buChar char="–"/>
                          <a:defRPr sz="2800">
                            <a:solidFill>
                              <a:schemeClr val="tx1"/>
                            </a:solidFill>
                            <a:latin typeface="Calibri" panose="020F0502020204030204" pitchFamily="34" charset="0"/>
                          </a:defRPr>
                        </a:lvl2pPr>
                        <a:lvl3pPr marL="1143000" indent="-228600">
                          <a:spcBef>
                            <a:spcPct val="20000"/>
                          </a:spcBef>
                          <a:buFont typeface="Arial" panose="020B0604020202020204" pitchFamily="34" charset="0"/>
                          <a:buChar char="•"/>
                          <a:defRPr sz="2400">
                            <a:solidFill>
                              <a:schemeClr val="tx1"/>
                            </a:solidFill>
                            <a:latin typeface="Calibri" panose="020F0502020204030204" pitchFamily="34" charset="0"/>
                          </a:defRPr>
                        </a:lvl3pPr>
                        <a:lvl4pPr marL="1600200" indent="-228600">
                          <a:spcBef>
                            <a:spcPct val="20000"/>
                          </a:spcBef>
                          <a:buFont typeface="Arial" panose="020B0604020202020204" pitchFamily="34" charset="0"/>
                          <a:buChar char="–"/>
                          <a:defRPr sz="2000">
                            <a:solidFill>
                              <a:schemeClr val="tx1"/>
                            </a:solidFill>
                            <a:latin typeface="Calibri" panose="020F0502020204030204" pitchFamily="34" charset="0"/>
                          </a:defRPr>
                        </a:lvl4pPr>
                        <a:lvl5pPr marL="2057400" indent="-228600">
                          <a:spcBef>
                            <a:spcPct val="20000"/>
                          </a:spcBef>
                          <a:buFont typeface="Arial" panose="020B0604020202020204" pitchFamily="34" charset="0"/>
                          <a:buChar char="»"/>
                          <a:defRPr sz="2000">
                            <a:solidFill>
                              <a:schemeClr val="tx1"/>
                            </a:solidFill>
                            <a:latin typeface="Calibri" panose="020F050202020403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Font typeface="Arial" panose="020B0604020202020204" pitchFamily="34" charset="0"/>
                          <a:buChar char="»"/>
                          <a:defRPr sz="2000">
                            <a:solidFill>
                              <a:schemeClr val="tx1"/>
                            </a:solidFill>
                            <a:latin typeface="Calibri" panose="020F050202020403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Font typeface="Arial" panose="020B0604020202020204" pitchFamily="34" charset="0"/>
                          <a:buChar char="»"/>
                          <a:defRPr sz="2000">
                            <a:solidFill>
                              <a:schemeClr val="tx1"/>
                            </a:solidFill>
                            <a:latin typeface="Calibri" panose="020F050202020403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Font typeface="Arial" panose="020B0604020202020204" pitchFamily="34" charset="0"/>
                          <a:buChar char="»"/>
                          <a:defRPr sz="2000">
                            <a:solidFill>
                              <a:schemeClr val="tx1"/>
                            </a:solidFill>
                            <a:latin typeface="Calibri" panose="020F050202020403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Font typeface="Arial" panose="020B0604020202020204" pitchFamily="34" charset="0"/>
                          <a:buChar char="»"/>
                          <a:defRPr sz="2000">
                            <a:solidFill>
                              <a:schemeClr val="tx1"/>
                            </a:solidFill>
                            <a:latin typeface="Calibri" panose="020F0502020204030204" pitchFamily="34" charset="0"/>
                          </a:defRPr>
                        </a:lvl9pPr>
                      </a:lstStyle>
                      <a:p>
                        <a:pPr eaLnBrk="1" hangingPunct="1">
                          <a:spcBef>
                            <a:spcPct val="0"/>
                          </a:spcBef>
                          <a:buFontTx/>
                          <a:buNone/>
                        </a:pPr>
                        <a:endParaRPr lang="en-US" altLang="en-US" sz="1800">
                          <a:latin typeface="Times New Roman" panose="02020603050405020304" pitchFamily="18" charset="0"/>
                          <a:cs typeface="Arial" panose="020B0604020202020204" pitchFamily="34" charset="0"/>
                        </a:endParaRPr>
                      </a:p>
                    </p:txBody>
                  </p:sp>
                </p:grpSp>
                <p:cxnSp>
                  <p:nvCxnSpPr>
                    <p:cNvPr id="11" name="Straight Arrow Connector 10">
                      <a:extLst>
                        <a:ext uri="{FF2B5EF4-FFF2-40B4-BE49-F238E27FC236}">
                          <a16:creationId xmlns:a16="http://schemas.microsoft.com/office/drawing/2014/main" id="{6CEFC30A-C400-F223-BD60-5F683EED37D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164449" y="2726740"/>
                      <a:ext cx="3353850" cy="489606"/>
                    </a:xfrm>
                    <a:prstGeom prst="straightConnector1">
                      <a:avLst/>
                    </a:prstGeom>
                    <a:ln w="28575">
                      <a:solidFill>
                        <a:srgbClr val="00B050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sp>
              <p:nvSpPr>
                <p:cNvPr id="15" name="Rectangle 11">
                  <a:extLst>
                    <a:ext uri="{FF2B5EF4-FFF2-40B4-BE49-F238E27FC236}">
                      <a16:creationId xmlns:a16="http://schemas.microsoft.com/office/drawing/2014/main" id="{401082CB-117F-034E-FC3E-AC50DE5013B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84522" y="2574162"/>
                  <a:ext cx="1038606" cy="305157"/>
                </a:xfrm>
                <a:prstGeom prst="rect">
                  <a:avLst/>
                </a:prstGeom>
                <a:noFill/>
                <a:ln w="25400">
                  <a:solidFill>
                    <a:srgbClr val="FF330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en-US" altLang="en-US" sz="1800">
                    <a:latin typeface="Times New Roman" panose="02020603050405020304" pitchFamily="18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17" name="Rectangle 11">
                <a:extLst>
                  <a:ext uri="{FF2B5EF4-FFF2-40B4-BE49-F238E27FC236}">
                    <a16:creationId xmlns:a16="http://schemas.microsoft.com/office/drawing/2014/main" id="{51CD1DB3-A8B4-6DDB-F6FA-D0321E10BA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4522" y="2911189"/>
                <a:ext cx="1049238" cy="305157"/>
              </a:xfrm>
              <a:prstGeom prst="rect">
                <a:avLst/>
              </a:prstGeom>
              <a:noFill/>
              <a:ln w="25400">
                <a:solidFill>
                  <a:srgbClr val="FF33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>
                  <a:latin typeface="Times New Roman" panose="02020603050405020304" pitchFamily="18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1C927FD5-BC71-BBDD-8B44-A074F1F61536}"/>
                </a:ext>
              </a:extLst>
            </p:cNvPr>
            <p:cNvGrpSpPr/>
            <p:nvPr/>
          </p:nvGrpSpPr>
          <p:grpSpPr>
            <a:xfrm>
              <a:off x="3034503" y="3956582"/>
              <a:ext cx="6093331" cy="2488110"/>
              <a:chOff x="3034503" y="3956582"/>
              <a:chExt cx="6093331" cy="2488110"/>
            </a:xfrm>
          </p:grpSpPr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15CFB5F1-E2A2-0D3A-C422-32A7CC637A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034503" y="3956582"/>
                <a:ext cx="6093331" cy="2488110"/>
              </a:xfrm>
              <a:prstGeom prst="rect">
                <a:avLst/>
              </a:prstGeom>
            </p:spPr>
          </p:pic>
          <p:sp>
            <p:nvSpPr>
              <p:cNvPr id="23" name="Rectangle 11">
                <a:extLst>
                  <a:ext uri="{FF2B5EF4-FFF2-40B4-BE49-F238E27FC236}">
                    <a16:creationId xmlns:a16="http://schemas.microsoft.com/office/drawing/2014/main" id="{3224E4FA-4E4C-552B-797E-97BCC28577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65180" y="5022153"/>
                <a:ext cx="5041387" cy="1144732"/>
              </a:xfrm>
              <a:prstGeom prst="rect">
                <a:avLst/>
              </a:prstGeom>
              <a:noFill/>
              <a:ln w="25400">
                <a:solidFill>
                  <a:srgbClr val="FF33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>
                  <a:latin typeface="Times New Roman" panose="02020603050405020304" pitchFamily="18" charset="0"/>
                  <a:cs typeface="Arial" panose="020B0604020202020204" pitchFamily="34" charset="0"/>
                </a:endParaRPr>
              </a:p>
            </p:txBody>
          </p:sp>
        </p:grp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BF7199D3-69B8-B2E7-E252-0E7C333C0DDB}"/>
                </a:ext>
              </a:extLst>
            </p:cNvPr>
            <p:cNvCxnSpPr>
              <a:cxnSpLocks/>
            </p:cNvCxnSpPr>
            <p:nvPr/>
          </p:nvCxnSpPr>
          <p:spPr>
            <a:xfrm>
              <a:off x="2132551" y="3078655"/>
              <a:ext cx="4183190" cy="1932744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4978624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Rectangle 2"/>
          <p:cNvSpPr>
            <a:spLocks noGrp="1"/>
          </p:cNvSpPr>
          <p:nvPr>
            <p:ph type="title" idx="4294967295"/>
          </p:nvPr>
        </p:nvSpPr>
        <p:spPr>
          <a:xfrm>
            <a:off x="914400" y="0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Solved Exercises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352C89-F0FA-83E4-4E8D-1D5D624A777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F24A813-66FB-43DA-AF04-CDC1AA053C77}" type="datetime1">
              <a:rPr lang="en-US" smtClean="0"/>
              <a:t>4/9/2024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B668AD-E8AC-725B-434E-07191C0C83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C0149FD-98BB-4821-915B-09C9BFE4B727}" type="slidenum">
              <a:rPr lang="en-US" smtClean="0"/>
              <a:pPr/>
              <a:t>65</a:t>
            </a:fld>
            <a:endParaRPr lang="en-US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BF32D34-05D1-D27F-4BD9-E52C3A0A4098}"/>
              </a:ext>
            </a:extLst>
          </p:cNvPr>
          <p:cNvGrpSpPr/>
          <p:nvPr/>
        </p:nvGrpSpPr>
        <p:grpSpPr>
          <a:xfrm>
            <a:off x="331354" y="843247"/>
            <a:ext cx="8525567" cy="5582359"/>
            <a:chOff x="331354" y="843247"/>
            <a:chExt cx="8525567" cy="5582359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C982225A-6771-9560-7EE7-DC241ACEB214}"/>
                </a:ext>
              </a:extLst>
            </p:cNvPr>
            <p:cNvGrpSpPr/>
            <p:nvPr/>
          </p:nvGrpSpPr>
          <p:grpSpPr>
            <a:xfrm>
              <a:off x="331354" y="843247"/>
              <a:ext cx="8525567" cy="5582359"/>
              <a:chOff x="331354" y="843247"/>
              <a:chExt cx="8525567" cy="5582359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AA71D518-CD9A-AE09-A186-83EB10A81A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31354" y="843247"/>
                <a:ext cx="8525567" cy="5582359"/>
              </a:xfrm>
              <a:prstGeom prst="rect">
                <a:avLst/>
              </a:prstGeom>
            </p:spPr>
          </p:pic>
          <p:sp>
            <p:nvSpPr>
              <p:cNvPr id="10" name="Rectangle 11">
                <a:extLst>
                  <a:ext uri="{FF2B5EF4-FFF2-40B4-BE49-F238E27FC236}">
                    <a16:creationId xmlns:a16="http://schemas.microsoft.com/office/drawing/2014/main" id="{0E89D23D-FAB0-0F86-3611-8DC76775A1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37549" y="2375133"/>
                <a:ext cx="4576172" cy="378700"/>
              </a:xfrm>
              <a:prstGeom prst="rect">
                <a:avLst/>
              </a:prstGeom>
              <a:noFill/>
              <a:ln w="25400">
                <a:solidFill>
                  <a:srgbClr val="FF33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>
                  <a:latin typeface="Times New Roman" panose="02020603050405020304" pitchFamily="18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51E9588-DED5-4407-B26E-22CB37523A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13233" y="4128979"/>
                <a:ext cx="6943688" cy="751366"/>
              </a:xfrm>
              <a:prstGeom prst="rect">
                <a:avLst/>
              </a:prstGeom>
              <a:noFill/>
              <a:ln w="25400">
                <a:solidFill>
                  <a:srgbClr val="FF33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>
                  <a:latin typeface="Times New Roman" panose="02020603050405020304" pitchFamily="18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8" name="Rectangle 11">
              <a:extLst>
                <a:ext uri="{FF2B5EF4-FFF2-40B4-BE49-F238E27FC236}">
                  <a16:creationId xmlns:a16="http://schemas.microsoft.com/office/drawing/2014/main" id="{3E8A1493-FF74-FD5B-2979-FBF6DEDF71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4400" y="1283789"/>
              <a:ext cx="5571460" cy="268565"/>
            </a:xfrm>
            <a:prstGeom prst="rect">
              <a:avLst/>
            </a:prstGeom>
            <a:noFill/>
            <a:ln w="25400">
              <a:solidFill>
                <a:srgbClr val="FF33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>
                <a:latin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5835217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Rectangle 2"/>
          <p:cNvSpPr>
            <a:spLocks noGrp="1"/>
          </p:cNvSpPr>
          <p:nvPr>
            <p:ph type="title" idx="4294967295"/>
          </p:nvPr>
        </p:nvSpPr>
        <p:spPr>
          <a:xfrm>
            <a:off x="914400" y="0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Solved Exercises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352C89-F0FA-83E4-4E8D-1D5D624A777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F24A813-66FB-43DA-AF04-CDC1AA053C77}" type="datetime1">
              <a:rPr lang="en-US" smtClean="0"/>
              <a:t>4/9/2024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B668AD-E8AC-725B-434E-07191C0C83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C0149FD-98BB-4821-915B-09C9BFE4B727}" type="slidenum">
              <a:rPr lang="en-US" smtClean="0"/>
              <a:pPr/>
              <a:t>66</a:t>
            </a:fld>
            <a:endParaRPr lang="en-US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FA54831-A79A-A12B-6B62-49A7F260D88C}"/>
              </a:ext>
            </a:extLst>
          </p:cNvPr>
          <p:cNvGrpSpPr/>
          <p:nvPr/>
        </p:nvGrpSpPr>
        <p:grpSpPr>
          <a:xfrm>
            <a:off x="301473" y="1266795"/>
            <a:ext cx="8541054" cy="5182005"/>
            <a:chOff x="374203" y="1143000"/>
            <a:chExt cx="8541054" cy="518200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A1E4E38-4224-F8BD-E04E-A26A1FF275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1198" y="1143000"/>
              <a:ext cx="4190802" cy="2583736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5FC41B0-F433-9360-A9F3-2BED94C5F73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72000" y="3882429"/>
              <a:ext cx="4343257" cy="2442576"/>
            </a:xfrm>
            <a:prstGeom prst="rect">
              <a:avLst/>
            </a:prstGeom>
          </p:spPr>
        </p:pic>
        <p:cxnSp>
          <p:nvCxnSpPr>
            <p:cNvPr id="15" name="Connector: Elbow 14">
              <a:extLst>
                <a:ext uri="{FF2B5EF4-FFF2-40B4-BE49-F238E27FC236}">
                  <a16:creationId xmlns:a16="http://schemas.microsoft.com/office/drawing/2014/main" id="{3DF096BF-1BA4-48D6-C929-2223FC0A3303}"/>
                </a:ext>
              </a:extLst>
            </p:cNvPr>
            <p:cNvCxnSpPr/>
            <p:nvPr/>
          </p:nvCxnSpPr>
          <p:spPr>
            <a:xfrm>
              <a:off x="710046" y="3680264"/>
              <a:ext cx="3861954" cy="1860697"/>
            </a:xfrm>
            <a:prstGeom prst="bentConnector3">
              <a:avLst>
                <a:gd name="adj1" fmla="val -383"/>
              </a:avLst>
            </a:prstGeom>
            <a:ln w="254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 11">
              <a:extLst>
                <a:ext uri="{FF2B5EF4-FFF2-40B4-BE49-F238E27FC236}">
                  <a16:creationId xmlns:a16="http://schemas.microsoft.com/office/drawing/2014/main" id="{4626FAAA-9F54-977F-FED0-CC4C141693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203" y="3336049"/>
              <a:ext cx="720951" cy="333582"/>
            </a:xfrm>
            <a:prstGeom prst="rect">
              <a:avLst/>
            </a:prstGeom>
            <a:noFill/>
            <a:ln w="25400">
              <a:solidFill>
                <a:srgbClr val="FF33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>
                <a:latin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18" name="Rectangle 11">
              <a:extLst>
                <a:ext uri="{FF2B5EF4-FFF2-40B4-BE49-F238E27FC236}">
                  <a16:creationId xmlns:a16="http://schemas.microsoft.com/office/drawing/2014/main" id="{970815B3-CF75-CD2E-5CB1-0F1BC59DC3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7828" y="4732975"/>
              <a:ext cx="2268907" cy="1592029"/>
            </a:xfrm>
            <a:prstGeom prst="rect">
              <a:avLst/>
            </a:prstGeom>
            <a:noFill/>
            <a:ln w="25400">
              <a:solidFill>
                <a:srgbClr val="FF33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>
                <a:latin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3758497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Rectangle 2"/>
          <p:cNvSpPr>
            <a:spLocks noGrp="1"/>
          </p:cNvSpPr>
          <p:nvPr>
            <p:ph type="title" idx="4294967295"/>
          </p:nvPr>
        </p:nvSpPr>
        <p:spPr>
          <a:xfrm>
            <a:off x="914400" y="0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alt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Next Lecture</a:t>
            </a:r>
          </a:p>
        </p:txBody>
      </p:sp>
      <p:sp>
        <p:nvSpPr>
          <p:cNvPr id="158723" name="Rectangle 3"/>
          <p:cNvSpPr>
            <a:spLocks noGrp="1"/>
          </p:cNvSpPr>
          <p:nvPr>
            <p:ph type="body" idx="4294967295"/>
          </p:nvPr>
        </p:nvSpPr>
        <p:spPr>
          <a:xfrm>
            <a:off x="259556" y="1668684"/>
            <a:ext cx="8624887" cy="3520632"/>
          </a:xfrm>
          <a:prstGeom prst="rect">
            <a:avLst/>
          </a:prstGeom>
        </p:spPr>
        <p:txBody>
          <a:bodyPr/>
          <a:lstStyle/>
          <a:p>
            <a:pPr algn="just"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to access database from web application?</a:t>
            </a:r>
          </a:p>
          <a:p>
            <a:pPr lvl="1"/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JDBC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Relational Database Overview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JDBC and JDBC Drivers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JDBC Basics: Processing SQL Statements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 CRUD application using MS SQL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AA159D4-2238-BCE0-6086-37EC3675814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FAD1AC6-10B2-49F0-9FE1-E71B5BC35C41}" type="datetime1">
              <a:rPr lang="en-US" smtClean="0"/>
              <a:t>4/9/2024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BCCFC8-3672-AE49-52CE-747C28ADDD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C0149FD-98BB-4821-915B-09C9BFE4B727}" type="slidenum">
              <a:rPr lang="en-US" smtClean="0"/>
              <a:pPr/>
              <a:t>67</a:t>
            </a:fld>
            <a:endParaRPr lang="en-US" dirty="0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22" name="Rectangle 2"/>
          <p:cNvSpPr>
            <a:spLocks noGrp="1"/>
          </p:cNvSpPr>
          <p:nvPr>
            <p:ph type="title" idx="4294967295"/>
          </p:nvPr>
        </p:nvSpPr>
        <p:spPr>
          <a:xfrm>
            <a:off x="1887113" y="0"/>
            <a:ext cx="5369774" cy="113665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70000"/>
              </a:lnSpc>
            </a:pPr>
            <a:r>
              <a:rPr lang="en-US" alt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Practice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E6DB1886-7A70-973C-026E-A7495BD2CC1F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7258E45-7184-4AA8-BD97-7AA9CDF7A2A3}" type="datetime1">
              <a:rPr lang="en-US" smtClean="0"/>
              <a:t>4/9/2024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8E3BCD-94FE-4627-79C8-22B102BB8B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C0149FD-98BB-4821-915B-09C9BFE4B727}" type="slidenum">
              <a:rPr lang="en-US" smtClean="0"/>
              <a:pPr/>
              <a:t>68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7B21EB9-3DA0-0B9B-9332-0CB99DB4DCF3}"/>
              </a:ext>
            </a:extLst>
          </p:cNvPr>
          <p:cNvSpPr txBox="1"/>
          <p:nvPr/>
        </p:nvSpPr>
        <p:spPr>
          <a:xfrm>
            <a:off x="2275609" y="2782669"/>
            <a:ext cx="479020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/>
              <a:t>Do Lab01_Servlet.pdf</a:t>
            </a:r>
          </a:p>
        </p:txBody>
      </p:sp>
    </p:spTree>
    <p:extLst>
      <p:ext uri="{BB962C8B-B14F-4D97-AF65-F5344CB8AC3E}">
        <p14:creationId xmlns:p14="http://schemas.microsoft.com/office/powerpoint/2010/main" val="238471213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22" name="Rectangle 2"/>
          <p:cNvSpPr>
            <a:spLocks noGrp="1"/>
          </p:cNvSpPr>
          <p:nvPr>
            <p:ph type="title" idx="4294967295"/>
          </p:nvPr>
        </p:nvSpPr>
        <p:spPr>
          <a:xfrm>
            <a:off x="1887113" y="0"/>
            <a:ext cx="5369774" cy="113665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70000"/>
              </a:lnSpc>
            </a:pPr>
            <a:r>
              <a:rPr lang="en-US" alt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Lab 01</a:t>
            </a:r>
            <a:endParaRPr lang="en-US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E6DB1886-7A70-973C-026E-A7495BD2CC1F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7258E45-7184-4AA8-BD97-7AA9CDF7A2A3}" type="datetime1">
              <a:rPr lang="en-US" smtClean="0"/>
              <a:t>4/9/2024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8E3BCD-94FE-4627-79C8-22B102BB8B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C0149FD-98BB-4821-915B-09C9BFE4B727}" type="slidenum">
              <a:rPr lang="en-US" smtClean="0"/>
              <a:pPr/>
              <a:t>69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86871D-11DA-E379-9CD3-A9FE276AA383}"/>
              </a:ext>
            </a:extLst>
          </p:cNvPr>
          <p:cNvSpPr txBox="1"/>
          <p:nvPr/>
        </p:nvSpPr>
        <p:spPr>
          <a:xfrm>
            <a:off x="318975" y="965834"/>
            <a:ext cx="8708067" cy="20867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eaLnBrk="1" hangingPunct="1">
              <a:lnSpc>
                <a:spcPct val="90000"/>
              </a:lnSpc>
              <a:buFont typeface="Wingdings" panose="05000000000000000000" pitchFamily="2" charset="2"/>
              <a:buChar char="§"/>
            </a:pP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an Java web application contains the web page as the follows (use Html and Servlet):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-Login page: If user name is “admin” and password is “admin” the 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redirect to the CreateBook.html , otherwise redirect to the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LoginFailed.html</a:t>
            </a:r>
          </a:p>
          <a:p>
            <a:pPr eaLnBrk="1" hangingPunct="1">
              <a:lnSpc>
                <a:spcPct val="90000"/>
              </a:lnSpc>
            </a:pPr>
            <a:endParaRPr lang="en-US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ABBE221-9C6E-DCFC-0193-769A2EE15DC1}"/>
              </a:ext>
            </a:extLst>
          </p:cNvPr>
          <p:cNvGrpSpPr/>
          <p:nvPr/>
        </p:nvGrpSpPr>
        <p:grpSpPr>
          <a:xfrm>
            <a:off x="85059" y="2473388"/>
            <a:ext cx="8597184" cy="3906147"/>
            <a:chOff x="85059" y="2473388"/>
            <a:chExt cx="8597184" cy="390614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28BB22FC-265E-2310-4374-3341836A2B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5059" y="3521427"/>
              <a:ext cx="3780747" cy="2086726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75A5787-530A-5FE8-4258-269D3248185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95284" y="2473388"/>
              <a:ext cx="3886959" cy="1855139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810E10D-B401-07FA-4D79-657B5B198D3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795284" y="4622179"/>
              <a:ext cx="3886959" cy="1757356"/>
            </a:xfrm>
            <a:prstGeom prst="rect">
              <a:avLst/>
            </a:prstGeom>
          </p:spPr>
        </p:pic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1EA47EEF-C8F0-597B-0C46-2D1EAFA52A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41181" y="3805442"/>
              <a:ext cx="2254103" cy="1261452"/>
            </a:xfrm>
            <a:prstGeom prst="straightConnector1">
              <a:avLst/>
            </a:prstGeom>
            <a:ln w="254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9F61F813-9EAA-7CB4-ACCC-2867CCEC6D27}"/>
                </a:ext>
              </a:extLst>
            </p:cNvPr>
            <p:cNvCxnSpPr>
              <a:cxnSpLocks/>
            </p:cNvCxnSpPr>
            <p:nvPr/>
          </p:nvCxnSpPr>
          <p:spPr>
            <a:xfrm>
              <a:off x="2541181" y="5092995"/>
              <a:ext cx="2254103" cy="650366"/>
            </a:xfrm>
            <a:prstGeom prst="straightConnector1">
              <a:avLst/>
            </a:prstGeom>
            <a:ln w="25400">
              <a:solidFill>
                <a:srgbClr val="FF33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591810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14176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85000"/>
              </a:lnSpc>
            </a:pPr>
            <a: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  <a:t>Build The Simple Web</a:t>
            </a:r>
            <a:r>
              <a:rPr lang="en-US" alt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en-US" altLang="en-US" b="1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54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Abstraction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39FBF8B-06F9-A25B-4199-71A8FC2590C8}"/>
              </a:ext>
            </a:extLst>
          </p:cNvPr>
          <p:cNvGrpSpPr/>
          <p:nvPr/>
        </p:nvGrpSpPr>
        <p:grpSpPr>
          <a:xfrm>
            <a:off x="432513" y="1850199"/>
            <a:ext cx="8278974" cy="4065409"/>
            <a:chOff x="781050" y="1839913"/>
            <a:chExt cx="6262688" cy="3008312"/>
          </a:xfrm>
        </p:grpSpPr>
        <p:graphicFrame>
          <p:nvGraphicFramePr>
            <p:cNvPr id="5" name="Object 1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873842886"/>
                </p:ext>
              </p:extLst>
            </p:nvPr>
          </p:nvGraphicFramePr>
          <p:xfrm>
            <a:off x="781050" y="2928938"/>
            <a:ext cx="1393825" cy="9842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Photo Editor Photo" r:id="rId3" imgW="7621064" imgH="5714286" progId="MSPhotoEd.3">
                    <p:embed/>
                  </p:oleObj>
                </mc:Choice>
                <mc:Fallback>
                  <p:oleObj name="Photo Editor Photo" r:id="rId3" imgW="7621064" imgH="5714286" progId="MSPhotoEd.3">
                    <p:embed/>
                    <p:pic>
                      <p:nvPicPr>
                        <p:cNvPr id="0" name="Object 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81050" y="2928938"/>
                          <a:ext cx="1393825" cy="9842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" name="Rectangle 5"/>
            <p:cNvSpPr>
              <a:spLocks noChangeArrowheads="1"/>
            </p:cNvSpPr>
            <p:nvPr/>
          </p:nvSpPr>
          <p:spPr bwMode="auto">
            <a:xfrm>
              <a:off x="3275013" y="1839913"/>
              <a:ext cx="2238375" cy="3008312"/>
            </a:xfrm>
            <a:prstGeom prst="rect">
              <a:avLst/>
            </a:prstGeom>
            <a:solidFill>
              <a:srgbClr val="FFFF66"/>
            </a:solidFill>
            <a:ln w="9525">
              <a:solidFill>
                <a:srgbClr val="FFFF66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Web Server</a:t>
              </a: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Container</a:t>
              </a: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US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US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US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US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US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US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US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US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Oval 6"/>
            <p:cNvSpPr>
              <a:spLocks noChangeArrowheads="1"/>
            </p:cNvSpPr>
            <p:nvPr/>
          </p:nvSpPr>
          <p:spPr bwMode="auto">
            <a:xfrm>
              <a:off x="3427413" y="2479675"/>
              <a:ext cx="627062" cy="590550"/>
            </a:xfrm>
            <a:prstGeom prst="ellipse">
              <a:avLst/>
            </a:prstGeom>
            <a:solidFill>
              <a:srgbClr val="0000FF"/>
            </a:solidFill>
            <a:ln w="9525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 b="1">
                  <a:solidFill>
                    <a:srgbClr val="FF33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</a:p>
          </p:txBody>
        </p:sp>
        <p:cxnSp>
          <p:nvCxnSpPr>
            <p:cNvPr id="8" name="AutoShape 7"/>
            <p:cNvCxnSpPr>
              <a:cxnSpLocks noChangeShapeType="1"/>
              <a:endCxn id="7" idx="2"/>
            </p:cNvCxnSpPr>
            <p:nvPr/>
          </p:nvCxnSpPr>
          <p:spPr bwMode="auto">
            <a:xfrm flipV="1">
              <a:off x="2093913" y="2774950"/>
              <a:ext cx="1333500" cy="646113"/>
            </a:xfrm>
            <a:prstGeom prst="straightConnector1">
              <a:avLst/>
            </a:prstGeom>
            <a:noFill/>
            <a:ln w="317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0" name="Oval 10"/>
            <p:cNvSpPr>
              <a:spLocks noChangeArrowheads="1"/>
            </p:cNvSpPr>
            <p:nvPr/>
          </p:nvSpPr>
          <p:spPr bwMode="auto">
            <a:xfrm>
              <a:off x="3427413" y="3998913"/>
              <a:ext cx="627062" cy="590550"/>
            </a:xfrm>
            <a:prstGeom prst="ellipse">
              <a:avLst/>
            </a:prstGeom>
            <a:solidFill>
              <a:srgbClr val="0000FF"/>
            </a:solidFill>
            <a:ln w="9525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 b="1">
                  <a:solidFill>
                    <a:srgbClr val="FF33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V</a:t>
              </a:r>
            </a:p>
          </p:txBody>
        </p:sp>
        <p:cxnSp>
          <p:nvCxnSpPr>
            <p:cNvPr id="11" name="AutoShape 11"/>
            <p:cNvCxnSpPr>
              <a:cxnSpLocks noChangeShapeType="1"/>
              <a:stCxn id="7" idx="4"/>
              <a:endCxn id="10" idx="0"/>
            </p:cNvCxnSpPr>
            <p:nvPr/>
          </p:nvCxnSpPr>
          <p:spPr bwMode="auto">
            <a:xfrm rot="5400000">
              <a:off x="3276600" y="3535363"/>
              <a:ext cx="928687" cy="1588"/>
            </a:xfrm>
            <a:prstGeom prst="straightConnector1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3" name="AutoShape 13"/>
            <p:cNvCxnSpPr>
              <a:cxnSpLocks noChangeShapeType="1"/>
              <a:stCxn id="10" idx="1"/>
              <a:endCxn id="7" idx="3"/>
            </p:cNvCxnSpPr>
            <p:nvPr/>
          </p:nvCxnSpPr>
          <p:spPr bwMode="auto">
            <a:xfrm flipV="1">
              <a:off x="3519244" y="2983741"/>
              <a:ext cx="0" cy="1101656"/>
            </a:xfrm>
            <a:prstGeom prst="straightConnector1">
              <a:avLst/>
            </a:prstGeom>
            <a:noFill/>
            <a:ln w="28575">
              <a:solidFill>
                <a:srgbClr val="FF0000"/>
              </a:solidFill>
              <a:prstDash val="dash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" name="AutoShape 14"/>
            <p:cNvCxnSpPr>
              <a:cxnSpLocks noChangeShapeType="1"/>
              <a:stCxn id="7" idx="3"/>
            </p:cNvCxnSpPr>
            <p:nvPr/>
          </p:nvCxnSpPr>
          <p:spPr bwMode="auto">
            <a:xfrm flipH="1">
              <a:off x="2170112" y="2983741"/>
              <a:ext cx="1349132" cy="642109"/>
            </a:xfrm>
            <a:prstGeom prst="straightConnector1">
              <a:avLst/>
            </a:prstGeom>
            <a:noFill/>
            <a:ln w="28575">
              <a:solidFill>
                <a:srgbClr val="FF0000"/>
              </a:solidFill>
              <a:prstDash val="dash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2" name="Can 11"/>
            <p:cNvSpPr/>
            <p:nvPr/>
          </p:nvSpPr>
          <p:spPr>
            <a:xfrm>
              <a:off x="6272213" y="2970213"/>
              <a:ext cx="701675" cy="914400"/>
            </a:xfrm>
            <a:prstGeom prst="can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US" b="1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DB</a:t>
              </a:r>
            </a:p>
          </p:txBody>
        </p:sp>
        <p:sp>
          <p:nvSpPr>
            <p:cNvPr id="16" name="Oval 15"/>
            <p:cNvSpPr>
              <a:spLocks noChangeArrowheads="1"/>
            </p:cNvSpPr>
            <p:nvPr/>
          </p:nvSpPr>
          <p:spPr bwMode="auto">
            <a:xfrm>
              <a:off x="4627563" y="3121025"/>
              <a:ext cx="627062" cy="590550"/>
            </a:xfrm>
            <a:prstGeom prst="ellipse">
              <a:avLst/>
            </a:prstGeom>
            <a:solidFill>
              <a:srgbClr val="0000FF"/>
            </a:solidFill>
            <a:ln w="9525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 b="1">
                  <a:solidFill>
                    <a:srgbClr val="FF33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DAO</a:t>
              </a:r>
            </a:p>
          </p:txBody>
        </p:sp>
        <p:cxnSp>
          <p:nvCxnSpPr>
            <p:cNvPr id="17" name="AutoShape 7"/>
            <p:cNvCxnSpPr>
              <a:cxnSpLocks noChangeShapeType="1"/>
              <a:endCxn id="16" idx="1"/>
            </p:cNvCxnSpPr>
            <p:nvPr/>
          </p:nvCxnSpPr>
          <p:spPr bwMode="auto">
            <a:xfrm>
              <a:off x="4032250" y="2820988"/>
              <a:ext cx="687388" cy="387350"/>
            </a:xfrm>
            <a:prstGeom prst="straightConnector1">
              <a:avLst/>
            </a:prstGeom>
            <a:noFill/>
            <a:ln w="317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9" name="AutoShape 7"/>
            <p:cNvCxnSpPr>
              <a:cxnSpLocks noChangeShapeType="1"/>
              <a:stCxn id="16" idx="6"/>
              <a:endCxn id="12" idx="2"/>
            </p:cNvCxnSpPr>
            <p:nvPr/>
          </p:nvCxnSpPr>
          <p:spPr bwMode="auto">
            <a:xfrm>
              <a:off x="5254625" y="3416300"/>
              <a:ext cx="1017588" cy="11113"/>
            </a:xfrm>
            <a:prstGeom prst="straightConnector1">
              <a:avLst/>
            </a:prstGeom>
            <a:noFill/>
            <a:ln w="317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5" name="AutoShape 13"/>
            <p:cNvCxnSpPr>
              <a:cxnSpLocks noChangeShapeType="1"/>
              <a:endCxn id="16" idx="5"/>
            </p:cNvCxnSpPr>
            <p:nvPr/>
          </p:nvCxnSpPr>
          <p:spPr bwMode="auto">
            <a:xfrm flipH="1">
              <a:off x="5162794" y="3619500"/>
              <a:ext cx="1109419" cy="5591"/>
            </a:xfrm>
            <a:prstGeom prst="straightConnector1">
              <a:avLst/>
            </a:prstGeom>
            <a:noFill/>
            <a:ln w="28575">
              <a:solidFill>
                <a:srgbClr val="FF0000"/>
              </a:solidFill>
              <a:prstDash val="dash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7" name="AutoShape 13"/>
            <p:cNvCxnSpPr>
              <a:cxnSpLocks noChangeShapeType="1"/>
              <a:endCxn id="7" idx="5"/>
            </p:cNvCxnSpPr>
            <p:nvPr/>
          </p:nvCxnSpPr>
          <p:spPr bwMode="auto">
            <a:xfrm flipH="1" flipV="1">
              <a:off x="3962644" y="2983741"/>
              <a:ext cx="664919" cy="347628"/>
            </a:xfrm>
            <a:prstGeom prst="straightConnector1">
              <a:avLst/>
            </a:prstGeom>
            <a:noFill/>
            <a:ln w="28575">
              <a:solidFill>
                <a:srgbClr val="FF0000"/>
              </a:solidFill>
              <a:prstDash val="dash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" name="TextBox 1"/>
            <p:cNvSpPr txBox="1">
              <a:spLocks noChangeArrowheads="1"/>
            </p:cNvSpPr>
            <p:nvPr/>
          </p:nvSpPr>
          <p:spPr bwMode="auto">
            <a:xfrm>
              <a:off x="1812925" y="2532063"/>
              <a:ext cx="1711325" cy="368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>
                  <a:latin typeface="Times New Roman" panose="02020603050405020304" pitchFamily="18" charset="0"/>
                  <a:cs typeface="Times New Roman" panose="02020603050405020304" pitchFamily="18" charset="0"/>
                </a:rPr>
                <a:t>1. Send request</a:t>
              </a:r>
            </a:p>
          </p:txBody>
        </p:sp>
        <p:sp>
          <p:nvSpPr>
            <p:cNvPr id="18" name="TextBox 17"/>
            <p:cNvSpPr txBox="1">
              <a:spLocks noChangeArrowheads="1"/>
            </p:cNvSpPr>
            <p:nvPr/>
          </p:nvSpPr>
          <p:spPr bwMode="auto">
            <a:xfrm>
              <a:off x="4206875" y="2532063"/>
              <a:ext cx="1711325" cy="368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>
                  <a:latin typeface="Times New Roman" panose="02020603050405020304" pitchFamily="18" charset="0"/>
                  <a:cs typeface="Times New Roman" panose="02020603050405020304" pitchFamily="18" charset="0"/>
                </a:rPr>
                <a:t>2. Call</a:t>
              </a:r>
            </a:p>
          </p:txBody>
        </p:sp>
        <p:sp>
          <p:nvSpPr>
            <p:cNvPr id="20" name="TextBox 19"/>
            <p:cNvSpPr txBox="1">
              <a:spLocks noChangeArrowheads="1"/>
            </p:cNvSpPr>
            <p:nvPr/>
          </p:nvSpPr>
          <p:spPr bwMode="auto">
            <a:xfrm>
              <a:off x="5332413" y="2901950"/>
              <a:ext cx="1711325" cy="368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>
                  <a:latin typeface="Times New Roman" panose="02020603050405020304" pitchFamily="18" charset="0"/>
                  <a:cs typeface="Times New Roman" panose="02020603050405020304" pitchFamily="18" charset="0"/>
                </a:rPr>
                <a:t>3. Query</a:t>
              </a:r>
            </a:p>
          </p:txBody>
        </p:sp>
        <p:sp>
          <p:nvSpPr>
            <p:cNvPr id="21" name="TextBox 20"/>
            <p:cNvSpPr txBox="1">
              <a:spLocks noChangeArrowheads="1"/>
            </p:cNvSpPr>
            <p:nvPr/>
          </p:nvSpPr>
          <p:spPr bwMode="auto">
            <a:xfrm>
              <a:off x="3743325" y="3619500"/>
              <a:ext cx="1711325" cy="368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>
                  <a:latin typeface="Times New Roman" panose="02020603050405020304" pitchFamily="18" charset="0"/>
                  <a:cs typeface="Times New Roman" panose="02020603050405020304" pitchFamily="18" charset="0"/>
                </a:rPr>
                <a:t>4. Render/Send</a:t>
              </a:r>
            </a:p>
          </p:txBody>
        </p:sp>
        <p:sp>
          <p:nvSpPr>
            <p:cNvPr id="22" name="TextBox 21"/>
            <p:cNvSpPr txBox="1">
              <a:spLocks noChangeArrowheads="1"/>
            </p:cNvSpPr>
            <p:nvPr/>
          </p:nvSpPr>
          <p:spPr bwMode="auto">
            <a:xfrm>
              <a:off x="2376488" y="3313113"/>
              <a:ext cx="1709737" cy="369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5. Response</a:t>
              </a:r>
            </a:p>
          </p:txBody>
        </p:sp>
        <p:sp>
          <p:nvSpPr>
            <p:cNvPr id="23" name="TextBox 22"/>
            <p:cNvSpPr txBox="1">
              <a:spLocks noChangeArrowheads="1"/>
            </p:cNvSpPr>
            <p:nvPr/>
          </p:nvSpPr>
          <p:spPr bwMode="auto">
            <a:xfrm>
              <a:off x="889000" y="4071938"/>
              <a:ext cx="1711325" cy="369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>
                  <a:latin typeface="Times New Roman" panose="02020603050405020304" pitchFamily="18" charset="0"/>
                  <a:cs typeface="Times New Roman" panose="02020603050405020304" pitchFamily="18" charset="0"/>
                </a:rPr>
                <a:t>6. Display</a:t>
              </a:r>
            </a:p>
          </p:txBody>
        </p:sp>
        <p:cxnSp>
          <p:nvCxnSpPr>
            <p:cNvPr id="24" name="AutoShape 7">
              <a:extLst>
                <a:ext uri="{FF2B5EF4-FFF2-40B4-BE49-F238E27FC236}">
                  <a16:creationId xmlns:a16="http://schemas.microsoft.com/office/drawing/2014/main" id="{BAAD4DD2-4761-4438-B93D-BDBDEA81285D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4032250" y="3625850"/>
              <a:ext cx="740569" cy="631031"/>
            </a:xfrm>
            <a:prstGeom prst="straightConnector1">
              <a:avLst/>
            </a:prstGeom>
            <a:noFill/>
            <a:ln w="31750">
              <a:solidFill>
                <a:srgbClr val="FF0000"/>
              </a:solidFill>
              <a:prstDash val="dash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982C678B-0CA2-8201-4B5D-48325F0539B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A6D55F9-7004-48ED-A642-11A5CAAF0DCD}" type="datetime1">
              <a:rPr lang="en-US" smtClean="0"/>
              <a:t>4/9/2024</a:t>
            </a:fld>
            <a:endParaRPr lang="en-US" dirty="0"/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DF119591-2CDE-51F6-AD75-81AFB14681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C0149FD-98BB-4821-915B-09C9BFE4B727}" type="slidenum">
              <a:rPr lang="en-US" smtClean="0"/>
              <a:pPr/>
              <a:t>7</a:t>
            </a:fld>
            <a:endParaRPr lang="en-US" dirty="0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22" name="Rectangle 2"/>
          <p:cNvSpPr>
            <a:spLocks noGrp="1"/>
          </p:cNvSpPr>
          <p:nvPr>
            <p:ph type="title" idx="4294967295"/>
          </p:nvPr>
        </p:nvSpPr>
        <p:spPr>
          <a:xfrm>
            <a:off x="1887113" y="0"/>
            <a:ext cx="5369774" cy="113665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70000"/>
              </a:lnSpc>
            </a:pPr>
            <a:r>
              <a:rPr lang="en-US" alt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Lab 01 (cont.)</a:t>
            </a:r>
            <a:endParaRPr lang="en-US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E6DB1886-7A70-973C-026E-A7495BD2CC1F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7258E45-7184-4AA8-BD97-7AA9CDF7A2A3}" type="datetime1">
              <a:rPr lang="en-US" smtClean="0"/>
              <a:t>4/9/2024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8E3BCD-94FE-4627-79C8-22B102BB8B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C0149FD-98BB-4821-915B-09C9BFE4B727}" type="slidenum">
              <a:rPr lang="en-US" smtClean="0"/>
              <a:pPr/>
              <a:t>70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86871D-11DA-E379-9CD3-A9FE276AA383}"/>
              </a:ext>
            </a:extLst>
          </p:cNvPr>
          <p:cNvSpPr txBox="1"/>
          <p:nvPr/>
        </p:nvSpPr>
        <p:spPr>
          <a:xfrm>
            <a:off x="318975" y="965834"/>
            <a:ext cx="8708067" cy="10895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 eaLnBrk="1" hangingPunct="1">
              <a:lnSpc>
                <a:spcPct val="90000"/>
              </a:lnSpc>
              <a:buFont typeface="Wingdings" panose="05000000000000000000" pitchFamily="2" charset="2"/>
              <a:buChar char="§"/>
            </a:pP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CreateBook.html page : The user enters all information of the book and presses the create button to view detailed information of the created book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79C568B-B187-B404-930D-ECB9BA9DBA64}"/>
              </a:ext>
            </a:extLst>
          </p:cNvPr>
          <p:cNvGrpSpPr/>
          <p:nvPr/>
        </p:nvGrpSpPr>
        <p:grpSpPr>
          <a:xfrm>
            <a:off x="139912" y="2479116"/>
            <a:ext cx="8922653" cy="3223540"/>
            <a:chOff x="104389" y="1756102"/>
            <a:chExt cx="8922653" cy="322354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EA7F6AB-DC04-B54B-47DE-7BEE71CBB1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4389" y="1756103"/>
              <a:ext cx="3810330" cy="3223539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2A61C06-D864-CCC1-6D1D-46B72D9DEFD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43399" y="1756102"/>
              <a:ext cx="4683643" cy="3092345"/>
            </a:xfrm>
            <a:prstGeom prst="rect">
              <a:avLst/>
            </a:prstGeom>
          </p:spPr>
        </p:pic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60A4ED60-B3DD-B09D-8148-B36224B32C9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9340" y="3795823"/>
              <a:ext cx="3514059" cy="797442"/>
            </a:xfrm>
            <a:prstGeom prst="straightConnector1">
              <a:avLst/>
            </a:prstGeom>
            <a:ln w="254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7914683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/>
          </p:cNvSpPr>
          <p:nvPr>
            <p:ph type="title" idx="4294967295"/>
          </p:nvPr>
        </p:nvSpPr>
        <p:spPr>
          <a:xfrm>
            <a:off x="989013" y="0"/>
            <a:ext cx="8154987" cy="1111250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>
              <a:lnSpc>
                <a:spcPct val="80000"/>
              </a:lnSpc>
              <a:defRPr/>
            </a:pPr>
            <a:r>
              <a:rPr lang="en-US" b="1" dirty="0">
                <a:latin typeface="Times New Roman" pitchFamily="18" charset="0"/>
                <a:cs typeface="Times New Roman" pitchFamily="18" charset="0"/>
              </a:rPr>
              <a:t>Appendix </a:t>
            </a:r>
            <a:br>
              <a:rPr lang="en-US" b="1" dirty="0">
                <a:latin typeface="Times New Roman" pitchFamily="18" charset="0"/>
                <a:cs typeface="Times New Roman" pitchFamily="18" charset="0"/>
              </a:rPr>
            </a:br>
            <a:r>
              <a:rPr lang="en-US" sz="60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Build Application</a:t>
            </a:r>
            <a:endParaRPr lang="en-US" sz="36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74083" name="Rectangle 7"/>
          <p:cNvSpPr>
            <a:spLocks noChangeArrowheads="1"/>
          </p:cNvSpPr>
          <p:nvPr/>
        </p:nvSpPr>
        <p:spPr bwMode="auto">
          <a:xfrm>
            <a:off x="250825" y="1104900"/>
            <a:ext cx="8893175" cy="62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vi-VN" altLang="en-US" sz="2400">
              <a:latin typeface="Times New Roman" panose="02020603050405020304" pitchFamily="18" charset="0"/>
            </a:endParaRPr>
          </a:p>
        </p:txBody>
      </p:sp>
      <p:sp>
        <p:nvSpPr>
          <p:cNvPr id="13" name="Rectangle 3"/>
          <p:cNvSpPr txBox="1">
            <a:spLocks noChangeArrowheads="1"/>
          </p:cNvSpPr>
          <p:nvPr/>
        </p:nvSpPr>
        <p:spPr bwMode="auto">
          <a:xfrm>
            <a:off x="3325812" y="2617013"/>
            <a:ext cx="5818188" cy="1358958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/>
            <a:r>
              <a:rPr lang="en-US" altLang="en-US" sz="2400" b="1" dirty="0">
                <a:latin typeface="Times New Roman" panose="02020603050405020304" pitchFamily="18" charset="0"/>
              </a:rPr>
              <a:t>Package War file</a:t>
            </a:r>
            <a:r>
              <a:rPr lang="en-US" altLang="en-US" sz="2400" dirty="0">
                <a:latin typeface="Times New Roman" panose="02020603050405020304" pitchFamily="18" charset="0"/>
              </a:rPr>
              <a:t> with </a:t>
            </a:r>
            <a:r>
              <a:rPr lang="en-US" altLang="en-US" sz="2400" b="1" dirty="0">
                <a:latin typeface="Times New Roman" panose="02020603050405020304" pitchFamily="18" charset="0"/>
              </a:rPr>
              <a:t>command prompt</a:t>
            </a:r>
          </a:p>
          <a:p>
            <a:pPr lvl="1" algn="just" eaLnBrk="1" hangingPunct="1"/>
            <a:r>
              <a:rPr lang="en-US" altLang="en-US" sz="2000" b="1" dirty="0">
                <a:latin typeface="Times New Roman" panose="02020603050405020304" pitchFamily="18" charset="0"/>
              </a:rPr>
              <a:t>jar –</a:t>
            </a:r>
            <a:r>
              <a:rPr lang="en-US" altLang="en-US" sz="2000" b="1" dirty="0" err="1">
                <a:latin typeface="Times New Roman" panose="02020603050405020304" pitchFamily="18" charset="0"/>
              </a:rPr>
              <a:t>cvf</a:t>
            </a:r>
            <a:r>
              <a:rPr lang="en-US" altLang="en-US" sz="2000" dirty="0">
                <a:latin typeface="Times New Roman" panose="02020603050405020304" pitchFamily="18" charset="0"/>
              </a:rPr>
              <a:t>  </a:t>
            </a:r>
            <a:r>
              <a:rPr lang="en-US" altLang="en-US" sz="2000" dirty="0" err="1">
                <a:solidFill>
                  <a:srgbClr val="FF0000"/>
                </a:solidFill>
                <a:latin typeface="Times New Roman" panose="02020603050405020304" pitchFamily="18" charset="0"/>
              </a:rPr>
              <a:t>fileName.war</a:t>
            </a:r>
            <a:r>
              <a:rPr lang="en-US" altLang="en-US" sz="2000" dirty="0">
                <a:solidFill>
                  <a:srgbClr val="FF0000"/>
                </a:solidFill>
                <a:latin typeface="Times New Roman" panose="02020603050405020304" pitchFamily="18" charset="0"/>
              </a:rPr>
              <a:t>  </a:t>
            </a:r>
            <a:r>
              <a:rPr lang="en-US" altLang="en-US" sz="2000" dirty="0" err="1">
                <a:solidFill>
                  <a:srgbClr val="FF0000"/>
                </a:solidFill>
                <a:latin typeface="Times New Roman" panose="02020603050405020304" pitchFamily="18" charset="0"/>
              </a:rPr>
              <a:t>directoryOrFile</a:t>
            </a:r>
            <a:endParaRPr lang="en-US" altLang="en-US" sz="2000" dirty="0">
              <a:solidFill>
                <a:srgbClr val="FF0000"/>
              </a:solidFill>
              <a:latin typeface="Times New Roman" panose="02020603050405020304" pitchFamily="18" charset="0"/>
            </a:endParaRPr>
          </a:p>
          <a:p>
            <a:pPr lvl="1" algn="just" eaLnBrk="1" hangingPunct="1"/>
            <a:r>
              <a:rPr lang="en-US" altLang="en-US" sz="2000" b="1" dirty="0">
                <a:latin typeface="Times New Roman" panose="02020603050405020304" pitchFamily="18" charset="0"/>
              </a:rPr>
              <a:t>Ex</a:t>
            </a:r>
            <a:r>
              <a:rPr lang="en-US" altLang="en-US" sz="2000" dirty="0">
                <a:latin typeface="Times New Roman" panose="02020603050405020304" pitchFamily="18" charset="0"/>
              </a:rPr>
              <a:t>: jar –</a:t>
            </a:r>
            <a:r>
              <a:rPr lang="en-US" altLang="en-US" sz="2000" dirty="0" err="1">
                <a:latin typeface="Times New Roman" panose="02020603050405020304" pitchFamily="18" charset="0"/>
              </a:rPr>
              <a:t>cvf</a:t>
            </a:r>
            <a:r>
              <a:rPr lang="en-US" altLang="en-US" sz="2000" dirty="0">
                <a:latin typeface="Times New Roman" panose="02020603050405020304" pitchFamily="18" charset="0"/>
              </a:rPr>
              <a:t>  </a:t>
            </a:r>
            <a:r>
              <a:rPr lang="en-US" altLang="en-US" sz="2000" dirty="0">
                <a:solidFill>
                  <a:srgbClr val="FF0000"/>
                </a:solidFill>
                <a:latin typeface="Times New Roman" panose="02020603050405020304" pitchFamily="18" charset="0"/>
              </a:rPr>
              <a:t>AJDay1_7.war  </a:t>
            </a:r>
            <a:r>
              <a:rPr lang="en-US" altLang="en-US" sz="2000" dirty="0">
                <a:latin typeface="Times New Roman" panose="02020603050405020304" pitchFamily="18" charset="0"/>
              </a:rPr>
              <a:t>*.</a:t>
            </a:r>
            <a:r>
              <a:rPr lang="en-US" altLang="en-US" sz="2000" dirty="0" err="1">
                <a:latin typeface="Times New Roman" panose="02020603050405020304" pitchFamily="18" charset="0"/>
              </a:rPr>
              <a:t>jsp</a:t>
            </a:r>
            <a:r>
              <a:rPr lang="en-US" altLang="en-US" sz="2000" dirty="0">
                <a:latin typeface="Times New Roman" panose="02020603050405020304" pitchFamily="18" charset="0"/>
              </a:rPr>
              <a:t>  WEB-INF/*</a:t>
            </a:r>
            <a:endParaRPr lang="vi-VN" altLang="en-US" sz="2000" dirty="0">
              <a:latin typeface="Times New Roman" panose="02020603050405020304" pitchFamily="18" charset="0"/>
            </a:endParaRPr>
          </a:p>
        </p:txBody>
      </p:sp>
      <p:pic>
        <p:nvPicPr>
          <p:cNvPr id="174085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338" y="1146761"/>
            <a:ext cx="3700130" cy="1263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086" name="Picture 1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7412" y="1139378"/>
            <a:ext cx="4032250" cy="1446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087" name="Picture 1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585590"/>
            <a:ext cx="3700130" cy="154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C2B07D-1ACE-93EF-0441-502F6FFF5E5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35ADCEC2-DBA9-4153-BFDC-9A48F239FE00}" type="datetime1">
              <a:rPr lang="en-US" smtClean="0"/>
              <a:t>4/9/2024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C0B649-FDCC-12AB-BAE1-EA831199AA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C0149FD-98BB-4821-915B-09C9BFE4B727}" type="slidenum">
              <a:rPr lang="en-US" smtClean="0"/>
              <a:pPr/>
              <a:t>71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55EC6E-DF33-A5A1-5325-FB6C403AF5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7395" y="4346641"/>
            <a:ext cx="8789210" cy="209854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 bldLvl="2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2"/>
          <p:cNvSpPr>
            <a:spLocks noGrp="1"/>
          </p:cNvSpPr>
          <p:nvPr>
            <p:ph type="title" idx="4294967295"/>
          </p:nvPr>
        </p:nvSpPr>
        <p:spPr>
          <a:xfrm>
            <a:off x="1328738" y="44450"/>
            <a:ext cx="7815262" cy="944563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70000"/>
              </a:lnSpc>
            </a:pPr>
            <a:r>
              <a:rPr lang="en-US" sz="4000" b="1">
                <a:latin typeface="Times New Roman" pitchFamily="18" charset="0"/>
                <a:cs typeface="Times New Roman" pitchFamily="18" charset="0"/>
              </a:rPr>
              <a:t>Appendix -</a:t>
            </a:r>
            <a: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  <a:t>The Servlet Model</a:t>
            </a:r>
            <a:r>
              <a:rPr lang="en-US" altLang="en-US" sz="4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en-US" altLang="en-US" sz="400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48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ServletRequest interface</a:t>
            </a:r>
          </a:p>
        </p:txBody>
      </p:sp>
      <p:sp>
        <p:nvSpPr>
          <p:cNvPr id="92163" name="Rectangle 3"/>
          <p:cNvSpPr>
            <a:spLocks noGrp="1"/>
          </p:cNvSpPr>
          <p:nvPr>
            <p:ph type="body" idx="4294967295"/>
          </p:nvPr>
        </p:nvSpPr>
        <p:spPr>
          <a:xfrm>
            <a:off x="192088" y="849313"/>
            <a:ext cx="8951912" cy="2233612"/>
          </a:xfrm>
          <a:prstGeom prst="rect">
            <a:avLst/>
          </a:prstGeom>
        </p:spPr>
        <p:txBody>
          <a:bodyPr/>
          <a:lstStyle/>
          <a:p>
            <a:pPr algn="just" eaLnBrk="1" hangingPunct="1">
              <a:lnSpc>
                <a:spcPct val="80000"/>
              </a:lnSpc>
            </a:pP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Provides </a:t>
            </a:r>
            <a:r>
              <a:rPr lang="en-US" alt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access</a:t>
            </a: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to </a:t>
            </a:r>
            <a:r>
              <a:rPr lang="en-US" alt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specific information about</a:t>
            </a: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the </a:t>
            </a:r>
            <a:r>
              <a:rPr lang="en-US" alt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request</a:t>
            </a:r>
          </a:p>
          <a:p>
            <a:pPr algn="just" eaLnBrk="1" hangingPunct="1">
              <a:lnSpc>
                <a:spcPct val="80000"/>
              </a:lnSpc>
            </a:pP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Defines object (ServletRequest object)</a:t>
            </a:r>
          </a:p>
          <a:p>
            <a:pPr lvl="1" algn="just" eaLnBrk="1" hangingPunct="1">
              <a:lnSpc>
                <a:spcPct val="80000"/>
              </a:lnSpc>
            </a:pPr>
            <a:r>
              <a:rPr lang="en-US" altLang="en-US" sz="1800" b="1">
                <a:latin typeface="Times New Roman" panose="02020603050405020304" pitchFamily="18" charset="0"/>
                <a:cs typeface="Times New Roman" panose="02020603050405020304" pitchFamily="18" charset="0"/>
              </a:rPr>
              <a:t>Containing</a:t>
            </a:r>
            <a:r>
              <a:rPr lang="en-US" alt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800" b="1">
                <a:latin typeface="Times New Roman" panose="02020603050405020304" pitchFamily="18" charset="0"/>
                <a:cs typeface="Times New Roman" panose="02020603050405020304" pitchFamily="18" charset="0"/>
              </a:rPr>
              <a:t>actual request </a:t>
            </a:r>
            <a:r>
              <a:rPr lang="en-US" alt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(ex: protocol, URL, and type)</a:t>
            </a:r>
          </a:p>
          <a:p>
            <a:pPr lvl="1" algn="just" eaLnBrk="1" hangingPunct="1">
              <a:lnSpc>
                <a:spcPct val="80000"/>
              </a:lnSpc>
            </a:pPr>
            <a:r>
              <a:rPr lang="en-US" alt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Containing </a:t>
            </a:r>
            <a:r>
              <a:rPr lang="en-US" altLang="en-US" sz="1800" b="1">
                <a:latin typeface="Times New Roman" panose="02020603050405020304" pitchFamily="18" charset="0"/>
                <a:cs typeface="Times New Roman" panose="02020603050405020304" pitchFamily="18" charset="0"/>
              </a:rPr>
              <a:t>raw request </a:t>
            </a:r>
            <a:r>
              <a:rPr lang="en-US" alt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(ex: headers and input stream)</a:t>
            </a:r>
          </a:p>
          <a:p>
            <a:pPr lvl="1" algn="just" eaLnBrk="1" hangingPunct="1">
              <a:lnSpc>
                <a:spcPct val="80000"/>
              </a:lnSpc>
            </a:pPr>
            <a:r>
              <a:rPr lang="en-US" alt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Containing client specific request </a:t>
            </a:r>
            <a:r>
              <a:rPr lang="en-US" altLang="en-US" sz="1800" b="1">
                <a:latin typeface="Times New Roman" panose="02020603050405020304" pitchFamily="18" charset="0"/>
                <a:cs typeface="Times New Roman" panose="02020603050405020304" pitchFamily="18" charset="0"/>
              </a:rPr>
              <a:t>parameters</a:t>
            </a:r>
          </a:p>
          <a:p>
            <a:pPr lvl="1" algn="just" eaLnBrk="1" hangingPunct="1">
              <a:lnSpc>
                <a:spcPct val="80000"/>
              </a:lnSpc>
            </a:pPr>
            <a:r>
              <a:rPr lang="en-US" alt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Is </a:t>
            </a:r>
            <a:r>
              <a:rPr lang="en-US" altLang="en-US" sz="1800" b="1">
                <a:latin typeface="Times New Roman" panose="02020603050405020304" pitchFamily="18" charset="0"/>
                <a:cs typeface="Times New Roman" panose="02020603050405020304" pitchFamily="18" charset="0"/>
              </a:rPr>
              <a:t>passed</a:t>
            </a:r>
            <a:r>
              <a:rPr lang="en-US" alt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800" b="1">
                <a:latin typeface="Times New Roman" panose="02020603050405020304" pitchFamily="18" charset="0"/>
                <a:cs typeface="Times New Roman" panose="02020603050405020304" pitchFamily="18" charset="0"/>
              </a:rPr>
              <a:t>as an argument to</a:t>
            </a:r>
            <a:r>
              <a:rPr lang="en-US" alt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 the </a:t>
            </a:r>
            <a:r>
              <a:rPr lang="en-US" altLang="en-US" sz="1800" b="1">
                <a:latin typeface="Times New Roman" panose="02020603050405020304" pitchFamily="18" charset="0"/>
                <a:cs typeface="Times New Roman" panose="02020603050405020304" pitchFamily="18" charset="0"/>
              </a:rPr>
              <a:t>service</a:t>
            </a:r>
            <a:r>
              <a:rPr lang="en-US" alt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() method</a:t>
            </a:r>
            <a:r>
              <a:rPr lang="en-US" altLang="en-US" sz="1800"/>
              <a:t> </a:t>
            </a:r>
          </a:p>
          <a:p>
            <a:pPr algn="just" eaLnBrk="1" hangingPunct="1">
              <a:lnSpc>
                <a:spcPct val="80000"/>
              </a:lnSpc>
            </a:pP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Some methods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1A48062-E2A5-2A95-DDF8-D6B5E4CE49E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3FFBCDF-2F8E-4E38-88EE-DEFC5D88874B}" type="datetime1">
              <a:rPr lang="en-US" smtClean="0"/>
              <a:t>4/9/2024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0CBE998-F9F4-8DCB-B46E-D4A8759BBB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C0149FD-98BB-4821-915B-09C9BFE4B727}" type="slidenum">
              <a:rPr lang="en-US" smtClean="0"/>
              <a:pPr/>
              <a:t>72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85D839-3E8F-6EF0-D6E1-2AE2E3C6F9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078" y="2801818"/>
            <a:ext cx="8579772" cy="3710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72397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2"/>
          <p:cNvSpPr>
            <a:spLocks noGrp="1"/>
          </p:cNvSpPr>
          <p:nvPr>
            <p:ph type="title" idx="4294967295"/>
          </p:nvPr>
        </p:nvSpPr>
        <p:spPr>
          <a:xfrm>
            <a:off x="1093788" y="71438"/>
            <a:ext cx="8050212" cy="944562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70000"/>
              </a:lnSpc>
            </a:pPr>
            <a:r>
              <a:rPr lang="en-US" alt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Appendix – The Servlet Model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HttpServletRequest</a:t>
            </a:r>
            <a:r>
              <a:rPr lang="en-US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interface – Ex01  </a:t>
            </a:r>
          </a:p>
        </p:txBody>
      </p:sp>
      <p:pic>
        <p:nvPicPr>
          <p:cNvPr id="108547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237" y="1025524"/>
            <a:ext cx="3849688" cy="298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423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5701" y="2569352"/>
            <a:ext cx="5486400" cy="3867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440034-F3B2-9F2A-F37A-98A2F7E29AB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5AD384A4-7A2C-49FE-B853-D9FB9BE1324C}" type="datetime1">
              <a:rPr lang="en-US" smtClean="0"/>
              <a:t>4/9/2024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5A4D12-1C1A-BA3F-DCAB-0B2980A928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C0149FD-98BB-4821-915B-09C9BFE4B727}" type="slidenum">
              <a:rPr lang="en-US" smtClean="0"/>
              <a:pPr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8070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60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2"/>
          <p:cNvSpPr>
            <a:spLocks noGrp="1"/>
          </p:cNvSpPr>
          <p:nvPr>
            <p:ph type="title" idx="4294967295"/>
          </p:nvPr>
        </p:nvSpPr>
        <p:spPr>
          <a:xfrm>
            <a:off x="1093788" y="71438"/>
            <a:ext cx="8050212" cy="944562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70000"/>
              </a:lnSpc>
            </a:pPr>
            <a:r>
              <a:rPr lang="en-US" alt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Appendix – The Servlet Model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HttpServletRequest</a:t>
            </a:r>
            <a:r>
              <a:rPr lang="en-US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interface – Ex01 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BD6D112-A155-F488-CA2C-608D45C24EA4}"/>
              </a:ext>
            </a:extLst>
          </p:cNvPr>
          <p:cNvGrpSpPr/>
          <p:nvPr/>
        </p:nvGrpSpPr>
        <p:grpSpPr>
          <a:xfrm>
            <a:off x="205581" y="1702908"/>
            <a:ext cx="8732837" cy="4479925"/>
            <a:chOff x="217488" y="1235075"/>
            <a:chExt cx="8732837" cy="4479925"/>
          </a:xfrm>
        </p:grpSpPr>
        <p:pic>
          <p:nvPicPr>
            <p:cNvPr id="104451" name="Picture 7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7488" y="1235075"/>
              <a:ext cx="8732837" cy="4479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" name="Rectangle 11"/>
            <p:cNvSpPr>
              <a:spLocks noChangeArrowheads="1"/>
            </p:cNvSpPr>
            <p:nvPr/>
          </p:nvSpPr>
          <p:spPr bwMode="auto">
            <a:xfrm>
              <a:off x="1711325" y="4052888"/>
              <a:ext cx="4754563" cy="228600"/>
            </a:xfrm>
            <a:prstGeom prst="rect">
              <a:avLst/>
            </a:prstGeom>
            <a:noFill/>
            <a:ln w="25400">
              <a:solidFill>
                <a:srgbClr val="FF33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>
                <a:latin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3" name="Rectangle 11"/>
            <p:cNvSpPr>
              <a:spLocks noChangeArrowheads="1"/>
            </p:cNvSpPr>
            <p:nvPr/>
          </p:nvSpPr>
          <p:spPr bwMode="auto">
            <a:xfrm>
              <a:off x="1712913" y="4983163"/>
              <a:ext cx="838200" cy="228600"/>
            </a:xfrm>
            <a:prstGeom prst="rect">
              <a:avLst/>
            </a:prstGeom>
            <a:noFill/>
            <a:ln w="25400">
              <a:solidFill>
                <a:srgbClr val="FF33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>
                <a:latin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4" name="Rectangle 11"/>
            <p:cNvSpPr>
              <a:spLocks noChangeArrowheads="1"/>
            </p:cNvSpPr>
            <p:nvPr/>
          </p:nvSpPr>
          <p:spPr bwMode="auto">
            <a:xfrm>
              <a:off x="1622425" y="4008438"/>
              <a:ext cx="6354763" cy="1249362"/>
            </a:xfrm>
            <a:prstGeom prst="rect">
              <a:avLst/>
            </a:prstGeom>
            <a:noFill/>
            <a:ln w="25400">
              <a:solidFill>
                <a:srgbClr val="FF33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>
                <a:latin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</p:grp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976F31BE-30AC-45BB-560F-C2FFC78B8BA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8C16C15-383F-423A-B7D2-F6B96AA10691}" type="datetime1">
              <a:rPr lang="en-US" smtClean="0"/>
              <a:t>4/9/2024</a:t>
            </a:fld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12F278C-7B35-DBF9-D908-E92EDCFA46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C0149FD-98BB-4821-915B-09C9BFE4B727}" type="slidenum">
              <a:rPr lang="en-US" smtClean="0"/>
              <a:pPr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313890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2"/>
          <p:cNvSpPr>
            <a:spLocks noGrp="1"/>
          </p:cNvSpPr>
          <p:nvPr>
            <p:ph type="title" idx="4294967295"/>
          </p:nvPr>
        </p:nvSpPr>
        <p:spPr>
          <a:xfrm>
            <a:off x="1093788" y="71438"/>
            <a:ext cx="8050212" cy="808037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70000"/>
              </a:lnSpc>
            </a:pPr>
            <a:r>
              <a:rPr lang="en-US" alt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Appendix – The Servlet Model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HttpServletRequest</a:t>
            </a:r>
            <a:r>
              <a:rPr lang="en-US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interface – Ex01 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7243DDF-5F14-FCD7-6A91-7B4F757E760B}"/>
              </a:ext>
            </a:extLst>
          </p:cNvPr>
          <p:cNvGrpSpPr/>
          <p:nvPr/>
        </p:nvGrpSpPr>
        <p:grpSpPr>
          <a:xfrm>
            <a:off x="788988" y="975684"/>
            <a:ext cx="7408714" cy="5483749"/>
            <a:chOff x="788988" y="996950"/>
            <a:chExt cx="7505700" cy="5781675"/>
          </a:xfrm>
        </p:grpSpPr>
        <p:pic>
          <p:nvPicPr>
            <p:cNvPr id="110595" name="Picture 7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8988" y="996950"/>
              <a:ext cx="7505700" cy="578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9099" name="Rectangle 11"/>
            <p:cNvSpPr>
              <a:spLocks noChangeArrowheads="1"/>
            </p:cNvSpPr>
            <p:nvPr/>
          </p:nvSpPr>
          <p:spPr bwMode="auto">
            <a:xfrm>
              <a:off x="2101850" y="3375025"/>
              <a:ext cx="4405313" cy="1738313"/>
            </a:xfrm>
            <a:prstGeom prst="rect">
              <a:avLst/>
            </a:prstGeom>
            <a:noFill/>
            <a:ln w="25400">
              <a:solidFill>
                <a:srgbClr val="FF33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>
                <a:latin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2" name="Rectangle 11"/>
            <p:cNvSpPr>
              <a:spLocks noChangeArrowheads="1"/>
            </p:cNvSpPr>
            <p:nvPr/>
          </p:nvSpPr>
          <p:spPr bwMode="auto">
            <a:xfrm>
              <a:off x="2146300" y="3375025"/>
              <a:ext cx="4237038" cy="214313"/>
            </a:xfrm>
            <a:prstGeom prst="rect">
              <a:avLst/>
            </a:prstGeom>
            <a:noFill/>
            <a:ln w="25400">
              <a:solidFill>
                <a:srgbClr val="FF33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>
                <a:latin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3" name="Rectangle 11"/>
            <p:cNvSpPr>
              <a:spLocks noChangeArrowheads="1"/>
            </p:cNvSpPr>
            <p:nvPr/>
          </p:nvSpPr>
          <p:spPr bwMode="auto">
            <a:xfrm>
              <a:off x="2420938" y="4030663"/>
              <a:ext cx="3870325" cy="412750"/>
            </a:xfrm>
            <a:prstGeom prst="rect">
              <a:avLst/>
            </a:prstGeom>
            <a:noFill/>
            <a:ln w="25400">
              <a:solidFill>
                <a:srgbClr val="FF33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>
                <a:latin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4" name="Rectangle 11"/>
            <p:cNvSpPr>
              <a:spLocks noChangeArrowheads="1"/>
            </p:cNvSpPr>
            <p:nvPr/>
          </p:nvSpPr>
          <p:spPr bwMode="auto">
            <a:xfrm>
              <a:off x="2451100" y="4548188"/>
              <a:ext cx="3870325" cy="412750"/>
            </a:xfrm>
            <a:prstGeom prst="rect">
              <a:avLst/>
            </a:prstGeom>
            <a:noFill/>
            <a:ln w="25400">
              <a:solidFill>
                <a:srgbClr val="FF33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>
                <a:latin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5" name="Rectangle 11"/>
            <p:cNvSpPr>
              <a:spLocks noChangeArrowheads="1"/>
            </p:cNvSpPr>
            <p:nvPr/>
          </p:nvSpPr>
          <p:spPr bwMode="auto">
            <a:xfrm>
              <a:off x="2087563" y="5127625"/>
              <a:ext cx="4724400" cy="336550"/>
            </a:xfrm>
            <a:prstGeom prst="rect">
              <a:avLst/>
            </a:prstGeom>
            <a:noFill/>
            <a:ln w="25400">
              <a:solidFill>
                <a:srgbClr val="FF33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>
                <a:latin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6" name="Rectangle 11"/>
            <p:cNvSpPr>
              <a:spLocks noChangeArrowheads="1"/>
            </p:cNvSpPr>
            <p:nvPr/>
          </p:nvSpPr>
          <p:spPr bwMode="auto">
            <a:xfrm>
              <a:off x="2055813" y="5462588"/>
              <a:ext cx="4724400" cy="336550"/>
            </a:xfrm>
            <a:prstGeom prst="rect">
              <a:avLst/>
            </a:prstGeom>
            <a:noFill/>
            <a:ln w="25400">
              <a:solidFill>
                <a:srgbClr val="FF33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>
                <a:latin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</p:grp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1DC21B0F-6C14-065F-30A4-8AB45937AA6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AF12637-9BF2-434A-A334-7930487A26BE}" type="datetime1">
              <a:rPr lang="en-US" smtClean="0"/>
              <a:t>4/9/2024</a:t>
            </a:fld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99C9F547-EF87-BD99-223D-45D332DF9A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C0149FD-98BB-4821-915B-09C9BFE4B727}" type="slidenum">
              <a:rPr lang="en-US" smtClean="0"/>
              <a:pPr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034124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3" name="Rectangle 2"/>
          <p:cNvSpPr>
            <a:spLocks noGrp="1"/>
          </p:cNvSpPr>
          <p:nvPr>
            <p:ph type="title" idx="4294967295"/>
          </p:nvPr>
        </p:nvSpPr>
        <p:spPr>
          <a:xfrm>
            <a:off x="1093788" y="71438"/>
            <a:ext cx="8050212" cy="944562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70000"/>
              </a:lnSpc>
            </a:pPr>
            <a:r>
              <a:rPr lang="en-US" alt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Appendix – The Servlet Model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HttpServletRequest</a:t>
            </a:r>
            <a:r>
              <a:rPr lang="en-US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interface – Ex02 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244959B-44B1-1EB2-661B-093E8DDFE316}"/>
              </a:ext>
            </a:extLst>
          </p:cNvPr>
          <p:cNvGrpSpPr/>
          <p:nvPr/>
        </p:nvGrpSpPr>
        <p:grpSpPr>
          <a:xfrm>
            <a:off x="4033433" y="2891509"/>
            <a:ext cx="5030603" cy="3493496"/>
            <a:chOff x="3273425" y="2779713"/>
            <a:chExt cx="5870575" cy="3767137"/>
          </a:xfrm>
        </p:grpSpPr>
        <p:pic>
          <p:nvPicPr>
            <p:cNvPr id="62473" name="Picture 9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73425" y="2779713"/>
              <a:ext cx="5870575" cy="36639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9099" name="Rectangle 11"/>
            <p:cNvSpPr>
              <a:spLocks noChangeArrowheads="1"/>
            </p:cNvSpPr>
            <p:nvPr/>
          </p:nvSpPr>
          <p:spPr bwMode="auto">
            <a:xfrm>
              <a:off x="7115175" y="3160713"/>
              <a:ext cx="2028825" cy="292100"/>
            </a:xfrm>
            <a:prstGeom prst="rect">
              <a:avLst/>
            </a:prstGeom>
            <a:noFill/>
            <a:ln w="25400">
              <a:solidFill>
                <a:srgbClr val="FF33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>
                <a:latin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2" name="Rectangle 11"/>
            <p:cNvSpPr>
              <a:spLocks noChangeArrowheads="1"/>
            </p:cNvSpPr>
            <p:nvPr/>
          </p:nvSpPr>
          <p:spPr bwMode="auto">
            <a:xfrm>
              <a:off x="3284538" y="5708650"/>
              <a:ext cx="3611562" cy="838200"/>
            </a:xfrm>
            <a:prstGeom prst="rect">
              <a:avLst/>
            </a:prstGeom>
            <a:noFill/>
            <a:ln w="25400">
              <a:solidFill>
                <a:srgbClr val="FF33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>
                <a:latin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</p:grpSp>
      <p:pic>
        <p:nvPicPr>
          <p:cNvPr id="112646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3" y="1590823"/>
            <a:ext cx="3849688" cy="298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DA6AA5A1-50A7-B087-D015-4DD140CE6D7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7E1F0BA5-1E24-4A3C-BE96-BF72916D14D1}" type="datetime1">
              <a:rPr lang="en-US" smtClean="0"/>
              <a:t>4/9/2024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275C7C-170C-B756-214A-0D3A2428B3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C0149FD-98BB-4821-915B-09C9BFE4B727}" type="slidenum">
              <a:rPr lang="en-US" smtClean="0"/>
              <a:pPr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345580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2"/>
          <p:cNvSpPr>
            <a:spLocks noGrp="1"/>
          </p:cNvSpPr>
          <p:nvPr>
            <p:ph type="title" idx="4294967295"/>
          </p:nvPr>
        </p:nvSpPr>
        <p:spPr>
          <a:xfrm>
            <a:off x="1093788" y="71438"/>
            <a:ext cx="8050212" cy="944562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70000"/>
              </a:lnSpc>
            </a:pPr>
            <a:r>
              <a:rPr lang="en-US" alt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Appendix – The Servlet Model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HttpServletRequest</a:t>
            </a:r>
            <a:r>
              <a:rPr lang="en-US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interface – Ex02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CE520B5-CB50-D2DC-DE35-BE0403BCE9F0}"/>
              </a:ext>
            </a:extLst>
          </p:cNvPr>
          <p:cNvGrpSpPr/>
          <p:nvPr/>
        </p:nvGrpSpPr>
        <p:grpSpPr>
          <a:xfrm>
            <a:off x="130969" y="1753228"/>
            <a:ext cx="8882062" cy="4441825"/>
            <a:chOff x="261938" y="1274763"/>
            <a:chExt cx="8882062" cy="4441825"/>
          </a:xfrm>
        </p:grpSpPr>
        <p:pic>
          <p:nvPicPr>
            <p:cNvPr id="114691" name="Picture 6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1938" y="1274763"/>
              <a:ext cx="8882062" cy="4441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9099" name="Rectangle 11"/>
            <p:cNvSpPr>
              <a:spLocks noChangeArrowheads="1"/>
            </p:cNvSpPr>
            <p:nvPr/>
          </p:nvSpPr>
          <p:spPr bwMode="auto">
            <a:xfrm>
              <a:off x="1598613" y="4014788"/>
              <a:ext cx="3352800" cy="336550"/>
            </a:xfrm>
            <a:prstGeom prst="rect">
              <a:avLst/>
            </a:prstGeom>
            <a:noFill/>
            <a:ln w="25400">
              <a:solidFill>
                <a:srgbClr val="FF33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>
                <a:latin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A19EDE-D64C-8417-E4D7-48022C33A9F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1658D875-C942-49A8-B3C2-2F6F14624C39}" type="datetime1">
              <a:rPr lang="en-US" smtClean="0"/>
              <a:t>4/9/2024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B55ED9-3FBB-8FEF-FAC0-86B0D29B22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C0149FD-98BB-4821-915B-09C9BFE4B727}" type="slidenum">
              <a:rPr lang="en-US" smtClean="0"/>
              <a:pPr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632547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2"/>
          <p:cNvSpPr>
            <a:spLocks noGrp="1"/>
          </p:cNvSpPr>
          <p:nvPr>
            <p:ph type="title" idx="4294967295"/>
          </p:nvPr>
        </p:nvSpPr>
        <p:spPr>
          <a:xfrm>
            <a:off x="1093788" y="71438"/>
            <a:ext cx="8050212" cy="944562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70000"/>
              </a:lnSpc>
            </a:pPr>
            <a:r>
              <a:rPr lang="en-US" alt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Appendix – The Servlet Model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HttpServletRequest</a:t>
            </a:r>
            <a:r>
              <a:rPr lang="en-US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interface – Ex02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6298CAC-3968-B1B8-4D99-9FDA63DC4410}"/>
              </a:ext>
            </a:extLst>
          </p:cNvPr>
          <p:cNvGrpSpPr/>
          <p:nvPr/>
        </p:nvGrpSpPr>
        <p:grpSpPr>
          <a:xfrm>
            <a:off x="793159" y="1060301"/>
            <a:ext cx="7330115" cy="5388499"/>
            <a:chOff x="463550" y="1092200"/>
            <a:chExt cx="7610475" cy="5686425"/>
          </a:xfrm>
        </p:grpSpPr>
        <p:pic>
          <p:nvPicPr>
            <p:cNvPr id="116739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3550" y="1092200"/>
              <a:ext cx="7610475" cy="56864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9099" name="Rectangle 11"/>
            <p:cNvSpPr>
              <a:spLocks noChangeArrowheads="1"/>
            </p:cNvSpPr>
            <p:nvPr/>
          </p:nvSpPr>
          <p:spPr bwMode="auto">
            <a:xfrm>
              <a:off x="1811338" y="5418138"/>
              <a:ext cx="4283075" cy="1006475"/>
            </a:xfrm>
            <a:prstGeom prst="rect">
              <a:avLst/>
            </a:prstGeom>
            <a:noFill/>
            <a:ln w="25400">
              <a:solidFill>
                <a:srgbClr val="FF33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>
                <a:latin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0E8DEC-288B-8D93-621B-380E9C542D4F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9F81C7E-7CFE-4891-9712-F1FD833FA8C2}" type="datetime1">
              <a:rPr lang="en-US" smtClean="0"/>
              <a:t>4/9/2024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2C5C14-2614-CF13-96F0-83F3BDA1DC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C0149FD-98BB-4821-915B-09C9BFE4B727}" type="slidenum">
              <a:rPr lang="en-US" smtClean="0"/>
              <a:pPr/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433133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7" name="Rectangle 2"/>
          <p:cNvSpPr>
            <a:spLocks noGrp="1"/>
          </p:cNvSpPr>
          <p:nvPr>
            <p:ph type="title" idx="4294967295"/>
          </p:nvPr>
        </p:nvSpPr>
        <p:spPr>
          <a:xfrm>
            <a:off x="1093788" y="71438"/>
            <a:ext cx="8050212" cy="944562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70000"/>
              </a:lnSpc>
            </a:pPr>
            <a:r>
              <a:rPr lang="en-US" alt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Appendix – The Servlet Model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HttpServletRequest</a:t>
            </a:r>
            <a:r>
              <a:rPr lang="en-US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interface – Ex03 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B11F25D-10F9-CF40-703A-912D5002BABD}"/>
              </a:ext>
            </a:extLst>
          </p:cNvPr>
          <p:cNvGrpSpPr/>
          <p:nvPr/>
        </p:nvGrpSpPr>
        <p:grpSpPr>
          <a:xfrm>
            <a:off x="1470728" y="2775099"/>
            <a:ext cx="7598841" cy="3549162"/>
            <a:chOff x="1157288" y="3122613"/>
            <a:chExt cx="7986712" cy="3735387"/>
          </a:xfrm>
        </p:grpSpPr>
        <p:pic>
          <p:nvPicPr>
            <p:cNvPr id="65546" name="Picture 10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7288" y="3122613"/>
              <a:ext cx="7986712" cy="37353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9099" name="Rectangle 11"/>
            <p:cNvSpPr>
              <a:spLocks noChangeArrowheads="1"/>
            </p:cNvSpPr>
            <p:nvPr/>
          </p:nvSpPr>
          <p:spPr bwMode="auto">
            <a:xfrm>
              <a:off x="6034088" y="3694113"/>
              <a:ext cx="3109912" cy="258762"/>
            </a:xfrm>
            <a:prstGeom prst="rect">
              <a:avLst/>
            </a:prstGeom>
            <a:noFill/>
            <a:ln w="25400">
              <a:solidFill>
                <a:srgbClr val="FF33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>
                <a:latin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2" name="Rectangle 11"/>
            <p:cNvSpPr>
              <a:spLocks noChangeArrowheads="1"/>
            </p:cNvSpPr>
            <p:nvPr/>
          </p:nvSpPr>
          <p:spPr bwMode="auto">
            <a:xfrm>
              <a:off x="1277938" y="5888038"/>
              <a:ext cx="2635250" cy="969962"/>
            </a:xfrm>
            <a:prstGeom prst="rect">
              <a:avLst/>
            </a:prstGeom>
            <a:noFill/>
            <a:ln w="25400">
              <a:solidFill>
                <a:srgbClr val="FF33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>
                <a:latin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</p:grpSp>
      <p:pic>
        <p:nvPicPr>
          <p:cNvPr id="118790" name="Picture 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976" y="1123950"/>
            <a:ext cx="3971925" cy="323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613A0A8D-B82C-9C5A-F805-761161159BE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1142C68-E103-4E61-AE47-243C35FAFBD1}" type="datetime1">
              <a:rPr lang="en-US" smtClean="0"/>
              <a:t>4/9/2024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EA9B70-AE2B-5B79-DEFC-B2513EA396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C0149FD-98BB-4821-915B-09C9BFE4B727}" type="slidenum">
              <a:rPr lang="en-US" smtClean="0"/>
              <a:pPr/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16393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/>
          </p:cNvSpPr>
          <p:nvPr>
            <p:ph type="title" idx="4294967295"/>
          </p:nvPr>
        </p:nvSpPr>
        <p:spPr>
          <a:xfrm>
            <a:off x="1328738" y="0"/>
            <a:ext cx="7815262" cy="14176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85000"/>
              </a:lnSpc>
            </a:pPr>
            <a: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  <a:t>Build The Simple Web</a:t>
            </a:r>
            <a:r>
              <a:rPr lang="en-US" alt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en-US" altLang="en-US" b="1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54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How to Create Web Application Project</a:t>
            </a:r>
          </a:p>
        </p:txBody>
      </p:sp>
      <p:sp>
        <p:nvSpPr>
          <p:cNvPr id="20483" name="Rectangle 3"/>
          <p:cNvSpPr>
            <a:spLocks noGrp="1"/>
          </p:cNvSpPr>
          <p:nvPr>
            <p:ph type="body" idx="4294967295"/>
          </p:nvPr>
        </p:nvSpPr>
        <p:spPr>
          <a:xfrm>
            <a:off x="206375" y="1462088"/>
            <a:ext cx="8937625" cy="4556157"/>
          </a:xfrm>
          <a:prstGeom prst="rect">
            <a:avLst/>
          </a:prstGeom>
        </p:spPr>
        <p:txBody>
          <a:bodyPr/>
          <a:lstStyle/>
          <a:p>
            <a:pPr algn="just" eaLnBrk="1" hangingPunct="1"/>
            <a:r>
              <a:rPr lang="en-US" altLang="en-US" b="1" dirty="0">
                <a:latin typeface="Times New Roman" panose="02020603050405020304" pitchFamily="18" charset="0"/>
              </a:rPr>
              <a:t>Requirement tools: NetBeans IDE 8.x ,  Java </a:t>
            </a:r>
            <a:r>
              <a:rPr lang="en-US" altLang="en-US" b="1" dirty="0">
                <a:solidFill>
                  <a:srgbClr val="FF0000"/>
                </a:solidFill>
                <a:latin typeface="Times New Roman" panose="02020603050405020304" pitchFamily="18" charset="0"/>
              </a:rPr>
              <a:t>8</a:t>
            </a:r>
            <a:r>
              <a:rPr lang="en-US" altLang="en-US" b="1" dirty="0">
                <a:latin typeface="Times New Roman" panose="02020603050405020304" pitchFamily="18" charset="0"/>
              </a:rPr>
              <a:t> </a:t>
            </a:r>
          </a:p>
          <a:p>
            <a:pPr algn="just" eaLnBrk="1" hangingPunct="1"/>
            <a:r>
              <a:rPr lang="en-US" altLang="en-US" dirty="0">
                <a:latin typeface="Times New Roman" panose="02020603050405020304" pitchFamily="18" charset="0"/>
              </a:rPr>
              <a:t>Create a new Web application project</a:t>
            </a:r>
          </a:p>
          <a:p>
            <a:pPr lvl="1" algn="just" eaLnBrk="1" hangingPunct="1"/>
            <a:r>
              <a:rPr lang="en-US" altLang="en-US" b="1" i="1" dirty="0">
                <a:latin typeface="Times New Roman" panose="02020603050405020304" pitchFamily="18" charset="0"/>
              </a:rPr>
              <a:t>Using Tomcat Server 8.0 or 8.5</a:t>
            </a:r>
          </a:p>
          <a:p>
            <a:pPr lvl="1" algn="just" eaLnBrk="1" hangingPunct="1"/>
            <a:r>
              <a:rPr lang="en-US" altLang="en-US" b="1" i="1" dirty="0" err="1">
                <a:latin typeface="Times New Roman" panose="02020603050405020304" pitchFamily="18" charset="0"/>
              </a:rPr>
              <a:t>JavaEE</a:t>
            </a:r>
            <a:r>
              <a:rPr lang="en-US" altLang="en-US" b="1" i="1" dirty="0">
                <a:latin typeface="Times New Roman" panose="02020603050405020304" pitchFamily="18" charset="0"/>
              </a:rPr>
              <a:t> 6 or 7</a:t>
            </a:r>
          </a:p>
          <a:p>
            <a:pPr lvl="1" algn="just" eaLnBrk="1" hangingPunct="1"/>
            <a:r>
              <a:rPr lang="en-US" altLang="en-US" b="1" i="1" dirty="0">
                <a:latin typeface="Times New Roman" panose="02020603050405020304" pitchFamily="18" charset="0"/>
              </a:rPr>
              <a:t>Uncheck Deploy on Save</a:t>
            </a:r>
            <a:endParaRPr lang="en-US" altLang="en-US" dirty="0">
              <a:latin typeface="Times New Roman" panose="02020603050405020304" pitchFamily="18" charset="0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DEAED3E-4176-09F3-3ACD-B37FBFEF758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F71C91E-683F-4D4D-B730-8E8C18BFDDD1}" type="datetime1">
              <a:rPr lang="en-US" smtClean="0"/>
              <a:t>4/9/2024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7230C3-CD0F-AB5D-C6E1-74B9876047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C0149FD-98BB-4821-915B-09C9BFE4B727}" type="slidenum">
              <a:rPr lang="en-US" smtClean="0"/>
              <a:pPr/>
              <a:t>8</a:t>
            </a:fld>
            <a:endParaRPr lang="en-US" dirty="0"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2"/>
          <p:cNvSpPr>
            <a:spLocks noGrp="1"/>
          </p:cNvSpPr>
          <p:nvPr>
            <p:ph type="title" idx="4294967295"/>
          </p:nvPr>
        </p:nvSpPr>
        <p:spPr>
          <a:xfrm>
            <a:off x="1093788" y="71438"/>
            <a:ext cx="8050212" cy="944562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70000"/>
              </a:lnSpc>
            </a:pPr>
            <a:r>
              <a:rPr lang="en-US" alt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Appendix – The Servlet Model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HttpServletRequest</a:t>
            </a:r>
            <a:r>
              <a:rPr lang="en-US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interface – Ex03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6153104-1093-9DEF-2859-D88C6A8EDFB4}"/>
              </a:ext>
            </a:extLst>
          </p:cNvPr>
          <p:cNvGrpSpPr/>
          <p:nvPr/>
        </p:nvGrpSpPr>
        <p:grpSpPr>
          <a:xfrm>
            <a:off x="385763" y="1110772"/>
            <a:ext cx="8375465" cy="5258132"/>
            <a:chOff x="385763" y="1100138"/>
            <a:chExt cx="8448675" cy="5521325"/>
          </a:xfrm>
        </p:grpSpPr>
        <p:pic>
          <p:nvPicPr>
            <p:cNvPr id="120835" name="Picture 8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5763" y="1100138"/>
              <a:ext cx="8448675" cy="5521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9099" name="Rectangle 11"/>
            <p:cNvSpPr>
              <a:spLocks noChangeArrowheads="1"/>
            </p:cNvSpPr>
            <p:nvPr/>
          </p:nvSpPr>
          <p:spPr bwMode="auto">
            <a:xfrm>
              <a:off x="4371975" y="4303713"/>
              <a:ext cx="1187450" cy="1343025"/>
            </a:xfrm>
            <a:prstGeom prst="rect">
              <a:avLst/>
            </a:prstGeom>
            <a:noFill/>
            <a:ln w="25400">
              <a:solidFill>
                <a:srgbClr val="FF33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>
                <a:latin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0883CD-8351-D18B-F05E-D698352E09B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6E37893-9863-4C81-AED1-6CDB419762E5}" type="datetime1">
              <a:rPr lang="en-US" smtClean="0"/>
              <a:t>4/9/2024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4EB081-D4FD-15B0-2848-409E6ABFCB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C0149FD-98BB-4821-915B-09C9BFE4B727}" type="slidenum">
              <a:rPr lang="en-US" smtClean="0"/>
              <a:pPr/>
              <a:t>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87405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2"/>
          <p:cNvSpPr>
            <a:spLocks noGrp="1"/>
          </p:cNvSpPr>
          <p:nvPr>
            <p:ph type="title" idx="4294967295"/>
          </p:nvPr>
        </p:nvSpPr>
        <p:spPr>
          <a:xfrm>
            <a:off x="1093788" y="71438"/>
            <a:ext cx="8050212" cy="944562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70000"/>
              </a:lnSpc>
            </a:pPr>
            <a:r>
              <a:rPr lang="en-US" alt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Appendix – The Servlet Model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HttpServletRequest</a:t>
            </a:r>
            <a:r>
              <a:rPr lang="en-US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interface – Ex03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BCD97E6-EEEC-2169-A058-84BDBBC3D001}"/>
              </a:ext>
            </a:extLst>
          </p:cNvPr>
          <p:cNvGrpSpPr/>
          <p:nvPr/>
        </p:nvGrpSpPr>
        <p:grpSpPr>
          <a:xfrm>
            <a:off x="255588" y="1084263"/>
            <a:ext cx="8888412" cy="5314950"/>
            <a:chOff x="255588" y="1084263"/>
            <a:chExt cx="8888412" cy="5314950"/>
          </a:xfrm>
        </p:grpSpPr>
        <p:pic>
          <p:nvPicPr>
            <p:cNvPr id="122883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5588" y="1084263"/>
              <a:ext cx="8888412" cy="53149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9099" name="Rectangle 11"/>
            <p:cNvSpPr>
              <a:spLocks noChangeArrowheads="1"/>
            </p:cNvSpPr>
            <p:nvPr/>
          </p:nvSpPr>
          <p:spPr bwMode="auto">
            <a:xfrm>
              <a:off x="1827214" y="3922712"/>
              <a:ext cx="5041420" cy="277147"/>
            </a:xfrm>
            <a:prstGeom prst="rect">
              <a:avLst/>
            </a:prstGeom>
            <a:noFill/>
            <a:ln w="25400">
              <a:solidFill>
                <a:srgbClr val="FF33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>
                <a:latin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F0FB6F-8C18-260A-A84F-03ACAF670E8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7565CAF2-58C3-4B1F-9862-568B9CF0B857}" type="datetime1">
              <a:rPr lang="en-US" smtClean="0"/>
              <a:t>4/9/2024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444C35-6E6D-A637-E732-2EE5EDCD91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C0149FD-98BB-4821-915B-09C9BFE4B727}" type="slidenum">
              <a:rPr lang="en-US" smtClean="0"/>
              <a:pPr/>
              <a:t>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300058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9" name="Rectangle 2"/>
          <p:cNvSpPr>
            <a:spLocks noGrp="1"/>
          </p:cNvSpPr>
          <p:nvPr>
            <p:ph type="title" idx="4294967295"/>
          </p:nvPr>
        </p:nvSpPr>
        <p:spPr>
          <a:xfrm>
            <a:off x="1093788" y="71438"/>
            <a:ext cx="8050212" cy="944562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70000"/>
              </a:lnSpc>
            </a:pPr>
            <a:r>
              <a:rPr lang="en-US" alt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Appendix – The Servlet Model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HttpServletRequest</a:t>
            </a:r>
            <a:r>
              <a:rPr lang="en-US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interface – Ex04 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EBB9E19-CF76-C99D-76B6-DBABDA6C228A}"/>
              </a:ext>
            </a:extLst>
          </p:cNvPr>
          <p:cNvGrpSpPr/>
          <p:nvPr/>
        </p:nvGrpSpPr>
        <p:grpSpPr>
          <a:xfrm>
            <a:off x="4736593" y="1027193"/>
            <a:ext cx="3741432" cy="1455975"/>
            <a:chOff x="2211388" y="3638550"/>
            <a:chExt cx="6932612" cy="3219450"/>
          </a:xfrm>
        </p:grpSpPr>
        <p:pic>
          <p:nvPicPr>
            <p:cNvPr id="69643" name="Picture 11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11388" y="3638550"/>
              <a:ext cx="6932612" cy="32194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" name="Rectangle 11"/>
            <p:cNvSpPr>
              <a:spLocks noChangeArrowheads="1"/>
            </p:cNvSpPr>
            <p:nvPr/>
          </p:nvSpPr>
          <p:spPr bwMode="auto">
            <a:xfrm>
              <a:off x="6627813" y="4073525"/>
              <a:ext cx="2516187" cy="360363"/>
            </a:xfrm>
            <a:prstGeom prst="rect">
              <a:avLst/>
            </a:prstGeom>
            <a:noFill/>
            <a:ln w="25400">
              <a:solidFill>
                <a:srgbClr val="FF33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>
                <a:latin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3" name="Rectangle 11"/>
            <p:cNvSpPr>
              <a:spLocks noChangeArrowheads="1"/>
            </p:cNvSpPr>
            <p:nvPr/>
          </p:nvSpPr>
          <p:spPr bwMode="auto">
            <a:xfrm>
              <a:off x="2995614" y="6465888"/>
              <a:ext cx="991596" cy="360362"/>
            </a:xfrm>
            <a:prstGeom prst="rect">
              <a:avLst/>
            </a:prstGeom>
            <a:noFill/>
            <a:ln w="25400">
              <a:solidFill>
                <a:srgbClr val="FF33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>
                <a:latin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</p:grpSp>
      <p:pic>
        <p:nvPicPr>
          <p:cNvPr id="126982" name="Picture 1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70" y="1032016"/>
            <a:ext cx="2673469" cy="2626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58F8E8B-1D15-B6DD-8178-49680B3D075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5F85122D-84D7-4127-B16D-95CA20002565}" type="datetime1">
              <a:rPr lang="en-US" smtClean="0"/>
              <a:t>4/9/2024</a:t>
            </a:fld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EB8CEE5-88CA-2FAE-8D32-5F87366293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C0149FD-98BB-4821-915B-09C9BFE4B727}" type="slidenum">
              <a:rPr lang="en-US" smtClean="0"/>
              <a:pPr/>
              <a:t>82</a:t>
            </a:fld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8CD34E9-825F-3169-2916-1D7F615EBD20}"/>
              </a:ext>
            </a:extLst>
          </p:cNvPr>
          <p:cNvGrpSpPr/>
          <p:nvPr/>
        </p:nvGrpSpPr>
        <p:grpSpPr>
          <a:xfrm>
            <a:off x="4736592" y="2584881"/>
            <a:ext cx="3741431" cy="3795458"/>
            <a:chOff x="2601913" y="2273300"/>
            <a:chExt cx="5729287" cy="4537075"/>
          </a:xfrm>
        </p:grpSpPr>
        <p:pic>
          <p:nvPicPr>
            <p:cNvPr id="124932" name="Picture 8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01913" y="2273300"/>
              <a:ext cx="5688012" cy="45370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Rectangle 11"/>
            <p:cNvSpPr>
              <a:spLocks noChangeArrowheads="1"/>
            </p:cNvSpPr>
            <p:nvPr/>
          </p:nvSpPr>
          <p:spPr bwMode="auto">
            <a:xfrm>
              <a:off x="3876675" y="4665663"/>
              <a:ext cx="4454525" cy="981075"/>
            </a:xfrm>
            <a:prstGeom prst="rect">
              <a:avLst/>
            </a:prstGeom>
            <a:noFill/>
            <a:ln w="25400">
              <a:solidFill>
                <a:srgbClr val="FF33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>
                <a:latin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1B675B9A-E33F-8C58-0809-CB552E252E2A}"/>
              </a:ext>
            </a:extLst>
          </p:cNvPr>
          <p:cNvGrpSpPr/>
          <p:nvPr/>
        </p:nvGrpSpPr>
        <p:grpSpPr>
          <a:xfrm>
            <a:off x="323570" y="4004308"/>
            <a:ext cx="4175277" cy="1675054"/>
            <a:chOff x="0" y="741363"/>
            <a:chExt cx="5953125" cy="2241550"/>
          </a:xfrm>
        </p:grpSpPr>
        <p:pic>
          <p:nvPicPr>
            <p:cNvPr id="10" name="Picture 7">
              <a:extLst>
                <a:ext uri="{FF2B5EF4-FFF2-40B4-BE49-F238E27FC236}">
                  <a16:creationId xmlns:a16="http://schemas.microsoft.com/office/drawing/2014/main" id="{59E47156-04F4-1C79-C7EC-4885A0B5C5B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741363"/>
              <a:ext cx="5953125" cy="2241550"/>
            </a:xfrm>
            <a:prstGeom prst="rect">
              <a:avLst/>
            </a:prstGeom>
            <a:noFill/>
            <a:ln w="12700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1">
              <a:extLst>
                <a:ext uri="{FF2B5EF4-FFF2-40B4-BE49-F238E27FC236}">
                  <a16:creationId xmlns:a16="http://schemas.microsoft.com/office/drawing/2014/main" id="{091B7E68-FDAC-EBE3-0679-BBBF76AD1B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14713" y="1268413"/>
              <a:ext cx="1800225" cy="744537"/>
            </a:xfrm>
            <a:prstGeom prst="rect">
              <a:avLst/>
            </a:prstGeom>
            <a:noFill/>
            <a:ln w="12700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>
                <a:latin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3294291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8" name="Rectangle 2"/>
          <p:cNvSpPr>
            <a:spLocks noGrp="1"/>
          </p:cNvSpPr>
          <p:nvPr>
            <p:ph type="title" idx="4294967295"/>
          </p:nvPr>
        </p:nvSpPr>
        <p:spPr>
          <a:xfrm>
            <a:off x="1093788" y="71438"/>
            <a:ext cx="8050212" cy="944562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70000"/>
              </a:lnSpc>
            </a:pPr>
            <a:r>
              <a:rPr lang="en-US" alt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Appendix – The Servlet Model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HttpServletRequest</a:t>
            </a:r>
            <a:r>
              <a:rPr lang="en-US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interface – Ex04 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E0B7A30-ED74-A90E-FCA6-5E0ADBBC3130}"/>
              </a:ext>
            </a:extLst>
          </p:cNvPr>
          <p:cNvGrpSpPr/>
          <p:nvPr/>
        </p:nvGrpSpPr>
        <p:grpSpPr>
          <a:xfrm>
            <a:off x="4453128" y="1035748"/>
            <a:ext cx="4286949" cy="1687496"/>
            <a:chOff x="3914775" y="4554538"/>
            <a:chExt cx="5229225" cy="2303462"/>
          </a:xfrm>
        </p:grpSpPr>
        <p:pic>
          <p:nvPicPr>
            <p:cNvPr id="129027" name="Picture 9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14775" y="4554538"/>
              <a:ext cx="5229225" cy="23034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" name="Rectangle 11"/>
            <p:cNvSpPr>
              <a:spLocks noChangeArrowheads="1"/>
            </p:cNvSpPr>
            <p:nvPr/>
          </p:nvSpPr>
          <p:spPr bwMode="auto">
            <a:xfrm>
              <a:off x="3956050" y="6581552"/>
              <a:ext cx="1185863" cy="276447"/>
            </a:xfrm>
            <a:prstGeom prst="rect">
              <a:avLst/>
            </a:prstGeom>
            <a:noFill/>
            <a:ln w="25400">
              <a:solidFill>
                <a:srgbClr val="FF33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>
                <a:latin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3" name="Rectangle 11"/>
            <p:cNvSpPr>
              <a:spLocks noChangeArrowheads="1"/>
            </p:cNvSpPr>
            <p:nvPr/>
          </p:nvSpPr>
          <p:spPr bwMode="auto">
            <a:xfrm>
              <a:off x="7267575" y="4905375"/>
              <a:ext cx="1876425" cy="240783"/>
            </a:xfrm>
            <a:prstGeom prst="rect">
              <a:avLst/>
            </a:prstGeom>
            <a:noFill/>
            <a:ln w="25400">
              <a:solidFill>
                <a:srgbClr val="FF33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>
                <a:latin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</p:grp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74C8B3-8926-9E8D-3AFC-27CBBB1A44EF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F30F7E3-6FF9-46E9-AE1F-024F1B5F46EB}" type="datetime1">
              <a:rPr lang="en-US" smtClean="0"/>
              <a:t>4/9/2024</a:t>
            </a:fld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6A9CA7F-75FA-4C68-03F0-59C50634C7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C0149FD-98BB-4821-915B-09C9BFE4B727}" type="slidenum">
              <a:rPr lang="en-US" smtClean="0"/>
              <a:pPr/>
              <a:t>83</a:t>
            </a:fld>
            <a:endParaRPr lang="en-US" dirty="0"/>
          </a:p>
        </p:txBody>
      </p:sp>
      <p:pic>
        <p:nvPicPr>
          <p:cNvPr id="6" name="Picture 10">
            <a:extLst>
              <a:ext uri="{FF2B5EF4-FFF2-40B4-BE49-F238E27FC236}">
                <a16:creationId xmlns:a16="http://schemas.microsoft.com/office/drawing/2014/main" id="{61E693A6-F6A1-8C38-4729-1FE9C31DA7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013" y="1016000"/>
            <a:ext cx="3041982" cy="29885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86A9ACAA-F1A7-A095-CD51-0702DA693FCC}"/>
              </a:ext>
            </a:extLst>
          </p:cNvPr>
          <p:cNvGrpSpPr/>
          <p:nvPr/>
        </p:nvGrpSpPr>
        <p:grpSpPr>
          <a:xfrm>
            <a:off x="131547" y="4430489"/>
            <a:ext cx="3846094" cy="1549688"/>
            <a:chOff x="0" y="741363"/>
            <a:chExt cx="5953125" cy="2241550"/>
          </a:xfrm>
        </p:grpSpPr>
        <p:pic>
          <p:nvPicPr>
            <p:cNvPr id="10" name="Picture 7">
              <a:extLst>
                <a:ext uri="{FF2B5EF4-FFF2-40B4-BE49-F238E27FC236}">
                  <a16:creationId xmlns:a16="http://schemas.microsoft.com/office/drawing/2014/main" id="{8A98B305-2305-DDDA-CF49-E4ED38A731F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741363"/>
              <a:ext cx="5953125" cy="2241550"/>
            </a:xfrm>
            <a:prstGeom prst="rect">
              <a:avLst/>
            </a:prstGeom>
            <a:noFill/>
            <a:ln w="12700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1">
              <a:extLst>
                <a:ext uri="{FF2B5EF4-FFF2-40B4-BE49-F238E27FC236}">
                  <a16:creationId xmlns:a16="http://schemas.microsoft.com/office/drawing/2014/main" id="{9C045347-37CA-29CE-F6FE-BBB37967B4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14713" y="1268413"/>
              <a:ext cx="1800225" cy="744537"/>
            </a:xfrm>
            <a:prstGeom prst="rect">
              <a:avLst/>
            </a:prstGeom>
            <a:noFill/>
            <a:ln w="12700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>
                <a:latin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B0B7545-369C-62FF-A8E6-5B0F4544ECAC}"/>
              </a:ext>
            </a:extLst>
          </p:cNvPr>
          <p:cNvGrpSpPr/>
          <p:nvPr/>
        </p:nvGrpSpPr>
        <p:grpSpPr>
          <a:xfrm>
            <a:off x="4453128" y="2812961"/>
            <a:ext cx="4286949" cy="3579374"/>
            <a:chOff x="0" y="768350"/>
            <a:chExt cx="6105525" cy="5468938"/>
          </a:xfrm>
        </p:grpSpPr>
        <p:pic>
          <p:nvPicPr>
            <p:cNvPr id="13" name="Picture 8">
              <a:extLst>
                <a:ext uri="{FF2B5EF4-FFF2-40B4-BE49-F238E27FC236}">
                  <a16:creationId xmlns:a16="http://schemas.microsoft.com/office/drawing/2014/main" id="{8A2341C1-9D99-44C8-33FF-0ABEC433BE4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768350"/>
              <a:ext cx="6105525" cy="54689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" name="Rectangle 11">
              <a:extLst>
                <a:ext uri="{FF2B5EF4-FFF2-40B4-BE49-F238E27FC236}">
                  <a16:creationId xmlns:a16="http://schemas.microsoft.com/office/drawing/2014/main" id="{60F7A9B5-E101-E824-42A8-B8B8DB00F3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63663" y="4132263"/>
              <a:ext cx="2987675" cy="1230312"/>
            </a:xfrm>
            <a:prstGeom prst="rect">
              <a:avLst/>
            </a:prstGeom>
            <a:noFill/>
            <a:ln w="25400">
              <a:solidFill>
                <a:srgbClr val="FF33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>
                <a:latin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5376508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2"/>
          <p:cNvSpPr>
            <a:spLocks noGrp="1"/>
          </p:cNvSpPr>
          <p:nvPr>
            <p:ph type="title" idx="4294967295"/>
          </p:nvPr>
        </p:nvSpPr>
        <p:spPr>
          <a:xfrm>
            <a:off x="1328738" y="71438"/>
            <a:ext cx="7815262" cy="944562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70000"/>
              </a:lnSpc>
            </a:pPr>
            <a: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  <a:t>Appendix -The Servlet Model</a:t>
            </a: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54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ServletResponse interface</a:t>
            </a:r>
          </a:p>
        </p:txBody>
      </p:sp>
      <p:sp>
        <p:nvSpPr>
          <p:cNvPr id="94211" name="Rectangle 3"/>
          <p:cNvSpPr>
            <a:spLocks noGrp="1"/>
          </p:cNvSpPr>
          <p:nvPr>
            <p:ph type="body" idx="4294967295"/>
          </p:nvPr>
        </p:nvSpPr>
        <p:spPr>
          <a:xfrm>
            <a:off x="192088" y="1248371"/>
            <a:ext cx="8951912" cy="2484438"/>
          </a:xfrm>
          <a:prstGeom prst="rect">
            <a:avLst/>
          </a:prstGeom>
        </p:spPr>
        <p:txBody>
          <a:bodyPr/>
          <a:lstStyle/>
          <a:p>
            <a:pPr algn="just" eaLnBrk="1" hangingPunct="1">
              <a:lnSpc>
                <a:spcPct val="80000"/>
              </a:lnSpc>
            </a:pP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</a:t>
            </a:r>
            <a:r>
              <a:rPr lang="en-US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response sent 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the servlet to the </a:t>
            </a:r>
            <a:r>
              <a:rPr lang="en-US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client</a:t>
            </a:r>
          </a:p>
          <a:p>
            <a:pPr algn="just" eaLnBrk="1" hangingPunct="1">
              <a:lnSpc>
                <a:spcPct val="80000"/>
              </a:lnSpc>
            </a:pP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Include </a:t>
            </a:r>
            <a:r>
              <a:rPr lang="en-US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 the methods 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needed </a:t>
            </a:r>
            <a:r>
              <a:rPr lang="en-US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and manipulate 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servlet’s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</a:p>
          <a:p>
            <a:pPr algn="just" eaLnBrk="1" hangingPunct="1">
              <a:lnSpc>
                <a:spcPct val="80000"/>
              </a:lnSpc>
            </a:pPr>
            <a:r>
              <a:rPr lang="en-US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Retrieve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 </a:t>
            </a:r>
            <a:r>
              <a:rPr lang="en-US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 stream 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send data to the client, </a:t>
            </a:r>
            <a:r>
              <a:rPr lang="en-US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decide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on the </a:t>
            </a:r>
            <a:r>
              <a:rPr lang="en-US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content type 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...</a:t>
            </a:r>
          </a:p>
          <a:p>
            <a:pPr algn="just" eaLnBrk="1" hangingPunct="1">
              <a:lnSpc>
                <a:spcPct val="80000"/>
              </a:lnSpc>
            </a:pPr>
            <a:r>
              <a:rPr lang="en-US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Define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objects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passed as an argument to service() method </a:t>
            </a:r>
          </a:p>
          <a:p>
            <a:pPr algn="just" eaLnBrk="1" hangingPunct="1">
              <a:lnSpc>
                <a:spcPct val="80000"/>
              </a:lnSpc>
            </a:pP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Some methods</a:t>
            </a:r>
          </a:p>
        </p:txBody>
      </p:sp>
      <p:graphicFrame>
        <p:nvGraphicFramePr>
          <p:cNvPr id="50195" name="Group 19"/>
          <p:cNvGraphicFramePr>
            <a:graphicFrameLocks noGrp="1"/>
          </p:cNvGraphicFramePr>
          <p:nvPr>
            <p:ph type="tbl" idx="4294967295"/>
            <p:extLst>
              <p:ext uri="{D42A27DB-BD31-4B8C-83A1-F6EECF244321}">
                <p14:modId xmlns:p14="http://schemas.microsoft.com/office/powerpoint/2010/main" val="1909142971"/>
              </p:ext>
            </p:extLst>
          </p:nvPr>
        </p:nvGraphicFramePr>
        <p:xfrm>
          <a:off x="371475" y="3767734"/>
          <a:ext cx="8435975" cy="2682874"/>
        </p:xfrm>
        <a:graphic>
          <a:graphicData uri="http://schemas.openxmlformats.org/drawingml/2006/table">
            <a:tbl>
              <a:tblPr/>
              <a:tblGrid>
                <a:gridCol w="20907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452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4872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Methods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45731" marB="4573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Descriptions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45731" marB="4573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89001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getContentType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45731" marB="4573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justLow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- </a:t>
                      </a: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public String getContentType()</a:t>
                      </a:r>
                    </a:p>
                    <a:p>
                      <a:pPr marL="342900" marR="0" lvl="0" indent="-342900" algn="justLow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- Returns the </a:t>
                      </a: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Multipurpose Internet Mail Extensions</a:t>
                      </a: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(MIME) type of the request body or </a:t>
                      </a: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null</a:t>
                      </a: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if the type is not  known</a:t>
                      </a:r>
                    </a:p>
                    <a:p>
                      <a:pPr marL="342900" marR="0" lvl="0" indent="-342900" algn="justLow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- String contentType = response.getContentType();</a:t>
                      </a:r>
                    </a:p>
                  </a:txBody>
                  <a:tcPr marT="45731" marB="4573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89001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getWriter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45731" marB="4573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justLow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- </a:t>
                      </a: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public </a:t>
                      </a:r>
                      <a:r>
                        <a:rPr kumimoji="0" 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PrintWriter</a:t>
                      </a: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getWriter</a:t>
                      </a: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() throws </a:t>
                      </a:r>
                      <a:r>
                        <a:rPr kumimoji="0" 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IOException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FF33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marL="342900" marR="0" lvl="0" indent="-342900" algn="justLow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- Returns </a:t>
                      </a: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an object of </a:t>
                      </a:r>
                      <a:r>
                        <a:rPr kumimoji="0" 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PrintWriter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class that </a:t>
                      </a: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sends character text to the client, particular Browser.</a:t>
                      </a:r>
                    </a:p>
                    <a:p>
                      <a:pPr marL="342900" marR="0" lvl="0" indent="-342900" algn="justLow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nb-NO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- PrintWriter out = response.getWriter();</a:t>
                      </a:r>
                    </a:p>
                  </a:txBody>
                  <a:tcPr marT="45731" marB="4573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0366929-626C-A40C-CB2E-31386C52B2E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3E9A4F23-BEC6-4781-94D2-DFBF6118A764}" type="datetime1">
              <a:rPr lang="en-US" smtClean="0"/>
              <a:t>4/9/2024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71E7262-84DA-DA91-45A8-EA4C04ED17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C0149FD-98BB-4821-915B-09C9BFE4B727}" type="slidenum">
              <a:rPr lang="en-US" smtClean="0"/>
              <a:pPr/>
              <a:t>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5780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50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/>
          <p:cNvSpPr>
            <a:spLocks noGrp="1"/>
          </p:cNvSpPr>
          <p:nvPr>
            <p:ph type="title" idx="4294967295"/>
          </p:nvPr>
        </p:nvSpPr>
        <p:spPr>
          <a:xfrm>
            <a:off x="989013" y="98425"/>
            <a:ext cx="8154987" cy="1077913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75000"/>
              </a:lnSpc>
            </a:pPr>
            <a: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  <a:t>Appendix -The Servlet Model</a:t>
            </a: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54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ServletResponse interface</a:t>
            </a:r>
          </a:p>
        </p:txBody>
      </p:sp>
      <p:graphicFrame>
        <p:nvGraphicFramePr>
          <p:cNvPr id="51218" name="Group 18"/>
          <p:cNvGraphicFramePr>
            <a:graphicFrameLocks noGrp="1"/>
          </p:cNvGraphicFramePr>
          <p:nvPr/>
        </p:nvGraphicFramePr>
        <p:xfrm>
          <a:off x="295275" y="1257300"/>
          <a:ext cx="8616950" cy="5151438"/>
        </p:xfrm>
        <a:graphic>
          <a:graphicData uri="http://schemas.openxmlformats.org/drawingml/2006/table">
            <a:tbl>
              <a:tblPr/>
              <a:tblGrid>
                <a:gridCol w="20875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293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4819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Methods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45723" marB="4572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Descriptions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45723" marB="4572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826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getOutputStream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45723" marB="4572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justLow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- </a:t>
                      </a: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public ServletOutputStream getOutputStream() throws IOException</a:t>
                      </a:r>
                    </a:p>
                    <a:p>
                      <a:pPr marL="342900" marR="0" lvl="0" indent="-342900" algn="justLow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- Uses ServletOutputStream object to </a:t>
                      </a: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write response as binary data to the client.</a:t>
                      </a:r>
                    </a:p>
                    <a:p>
                      <a:pPr marL="342900" marR="0" lvl="0" indent="-342900" algn="justLow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- ServletOutputStream out = response.getOutputStream();</a:t>
                      </a:r>
                    </a:p>
                    <a:p>
                      <a:pPr marL="342900" marR="0" lvl="0" indent="-342900" algn="justLow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- 02 supporting methods</a:t>
                      </a:r>
                    </a:p>
                    <a:p>
                      <a:pPr marL="342900" marR="0" lvl="0" indent="-342900" algn="justLow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	+ </a:t>
                      </a: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public void print(boolean b) throws IOException</a:t>
                      </a:r>
                    </a:p>
                    <a:p>
                      <a:pPr marL="342900" marR="0" lvl="0" indent="-342900" algn="justLow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		. </a:t>
                      </a: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writes a boolean value</a:t>
                      </a: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to the client with no carriage return line feed (CRLF) character at the end</a:t>
                      </a:r>
                    </a:p>
                    <a:p>
                      <a:pPr marL="342900" marR="0" lvl="0" indent="-342900" algn="justLow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		. out.print(b);</a:t>
                      </a:r>
                    </a:p>
                    <a:p>
                      <a:pPr marL="342900" marR="0" lvl="0" indent="-342900" algn="justLow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	+ </a:t>
                      </a: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public void println(char c) throws IOException</a:t>
                      </a:r>
                    </a:p>
                    <a:p>
                      <a:pPr marL="342900" marR="0" lvl="0" indent="-342900" algn="justLow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		. same as the print methods but it </a:t>
                      </a: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writes a character value</a:t>
                      </a: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to the client, followed by a carriage return line feed (CRLF)</a:t>
                      </a:r>
                    </a:p>
                  </a:txBody>
                  <a:tcPr marT="45723" marB="4572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88793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setContentType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45723" marB="4572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justLow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- </a:t>
                      </a: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public void </a:t>
                      </a:r>
                      <a:r>
                        <a:rPr kumimoji="0" 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setContentType</a:t>
                      </a: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(String str)</a:t>
                      </a:r>
                    </a:p>
                    <a:p>
                      <a:pPr marL="342900" marR="0" lvl="0" indent="-342900" algn="justLow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- Used to </a:t>
                      </a: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set format in which the data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is </a:t>
                      </a: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sent to the client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, either normal text </a:t>
                      </a:r>
                      <a:r>
                        <a:rPr kumimoji="0" 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formate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or html format</a:t>
                      </a:r>
                    </a:p>
                    <a:p>
                      <a:pPr marL="342900" marR="0" lvl="0" indent="-342900" algn="justLow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- </a:t>
                      </a: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Ex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: </a:t>
                      </a:r>
                      <a:r>
                        <a:rPr kumimoji="0" 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response.setContentType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(“text/html”);</a:t>
                      </a:r>
                    </a:p>
                  </a:txBody>
                  <a:tcPr marT="45723" marB="4572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874179-818B-9224-D70D-895746AD9FE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C3DFB7E-C3E9-4D1B-9E82-03A962D75021}" type="datetime1">
              <a:rPr lang="en-US" smtClean="0"/>
              <a:t>4/9/2024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2D89B9-672C-9A1E-01F0-DAF6B69E0C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C0149FD-98BB-4821-915B-09C9BFE4B727}" type="slidenum">
              <a:rPr lang="en-US" smtClean="0"/>
              <a:pPr/>
              <a:t>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949297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2"/>
          <p:cNvSpPr>
            <a:spLocks noGrp="1"/>
          </p:cNvSpPr>
          <p:nvPr>
            <p:ph type="title" idx="4294967295"/>
          </p:nvPr>
        </p:nvSpPr>
        <p:spPr>
          <a:xfrm>
            <a:off x="1328738" y="71438"/>
            <a:ext cx="7815262" cy="944562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70000"/>
              </a:lnSpc>
            </a:pPr>
            <a: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  <a:t>Appendix-The Servlet Model</a:t>
            </a: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54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HttpServletResponse interface</a:t>
            </a:r>
          </a:p>
        </p:txBody>
      </p:sp>
      <p:sp>
        <p:nvSpPr>
          <p:cNvPr id="131075" name="Rectangle 3"/>
          <p:cNvSpPr>
            <a:spLocks noGrp="1"/>
          </p:cNvSpPr>
          <p:nvPr>
            <p:ph type="body" idx="4294967295"/>
          </p:nvPr>
        </p:nvSpPr>
        <p:spPr>
          <a:xfrm>
            <a:off x="192088" y="977900"/>
            <a:ext cx="8951912" cy="1976438"/>
          </a:xfrm>
          <a:prstGeom prst="rect">
            <a:avLst/>
          </a:prstGeom>
        </p:spPr>
        <p:txBody>
          <a:bodyPr/>
          <a:lstStyle/>
          <a:p>
            <a:pPr algn="just" eaLnBrk="1" hangingPunct="1">
              <a:lnSpc>
                <a:spcPct val="80000"/>
              </a:lnSpc>
            </a:pPr>
            <a:r>
              <a:rPr lang="en-US" alt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Extends</a:t>
            </a: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ServletResponse Interface</a:t>
            </a:r>
          </a:p>
          <a:p>
            <a:pPr algn="just" eaLnBrk="1" hangingPunct="1">
              <a:lnSpc>
                <a:spcPct val="80000"/>
              </a:lnSpc>
            </a:pPr>
            <a:r>
              <a:rPr lang="en-US" alt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Defines</a:t>
            </a: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HttpServlet objects </a:t>
            </a: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to </a:t>
            </a:r>
            <a:r>
              <a:rPr lang="en-US" alt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pass</a:t>
            </a: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as an argument </a:t>
            </a:r>
            <a:r>
              <a:rPr lang="en-US" alt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to the service</a:t>
            </a: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() method to the client</a:t>
            </a:r>
          </a:p>
          <a:p>
            <a:pPr algn="just" eaLnBrk="1" hangingPunct="1">
              <a:lnSpc>
                <a:spcPct val="80000"/>
              </a:lnSpc>
            </a:pP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Set HTTP response, HTTP header, set content type of the response, acquire a text stream for the response, acquire a binary stream for the response, redirect an HTTP request to another URL or add cookies to the response</a:t>
            </a:r>
          </a:p>
        </p:txBody>
      </p:sp>
      <p:graphicFrame>
        <p:nvGraphicFramePr>
          <p:cNvPr id="70678" name="Group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631973"/>
              </p:ext>
            </p:extLst>
          </p:nvPr>
        </p:nvGraphicFramePr>
        <p:xfrm>
          <a:off x="82550" y="2640706"/>
          <a:ext cx="9061450" cy="3840402"/>
        </p:xfrm>
        <a:graphic>
          <a:graphicData uri="http://schemas.openxmlformats.org/drawingml/2006/table">
            <a:tbl>
              <a:tblPr/>
              <a:tblGrid>
                <a:gridCol w="2416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45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47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Methods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45707" marB="4570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Descriptions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45707" marB="4570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1053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encodeRedirectURL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T="45707" marB="4570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Low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- </a:t>
                      </a: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public String </a:t>
                      </a:r>
                      <a:r>
                        <a:rPr kumimoji="0" lang="en-US" sz="2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encodeRedirectURL</a:t>
                      </a: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(String </a:t>
                      </a:r>
                      <a:r>
                        <a:rPr kumimoji="0" lang="en-US" sz="2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url</a:t>
                      </a: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)</a:t>
                      </a:r>
                    </a:p>
                    <a:p>
                      <a:pPr marL="0" marR="0" lvl="0" indent="0" algn="justLow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- </a:t>
                      </a: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Encodes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the </a:t>
                      </a: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specified URL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for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use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in the </a:t>
                      </a:r>
                      <a:r>
                        <a:rPr kumimoji="0" lang="en-US" sz="2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sendRedirect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method, or </a:t>
                      </a: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if encoding is not needed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, returns the URL unchanged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T="45707" marB="4570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24871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sendRedirect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T="45707" marB="4570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justLow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- </a:t>
                      </a: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public void </a:t>
                      </a:r>
                      <a:r>
                        <a:rPr kumimoji="0" lang="en-US" sz="2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sendRedirect</a:t>
                      </a: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(String URL) throws </a:t>
                      </a:r>
                      <a:r>
                        <a:rPr kumimoji="0" lang="en-US" sz="2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IOException</a:t>
                      </a:r>
                      <a:endParaRPr kumimoji="0" 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FF33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marL="342900" marR="0" lvl="0" indent="-342900" algn="justLow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- Sends a redirect response to the client using the </a:t>
                      </a: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specified redirect location URL</a:t>
                      </a:r>
                    </a:p>
                    <a:p>
                      <a:pPr marL="342900" marR="0" lvl="0" indent="-342900" algn="justLow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- the </a:t>
                      </a:r>
                      <a:r>
                        <a:rPr kumimoji="0" 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servlet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using the </a:t>
                      </a:r>
                      <a:r>
                        <a:rPr kumimoji="0" 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sendRedirect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method to decide the request handled by particular </a:t>
                      </a:r>
                      <a:r>
                        <a:rPr kumimoji="0" 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servlet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or</a:t>
                      </a:r>
                    </a:p>
                    <a:p>
                      <a:pPr marL="342900" marR="0" lvl="0" indent="-342900" algn="justLow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- Ex: </a:t>
                      </a:r>
                      <a:r>
                        <a:rPr kumimoji="0" 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response.sendRedirect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(“process.jsp”);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T="45707" marB="4570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D56DDD6-BF91-EBE1-5EE1-F641CFDA6E1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138DD61E-F27F-4835-8333-C7B32A5E4D64}" type="datetime1">
              <a:rPr lang="en-US" smtClean="0"/>
              <a:t>4/9/2024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8CFF874-A94A-CF21-7150-DEC55AC99D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C0149FD-98BB-4821-915B-09C9BFE4B727}" type="slidenum">
              <a:rPr lang="en-US" smtClean="0"/>
              <a:pPr/>
              <a:t>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6783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706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3" name="Rectangle 2"/>
          <p:cNvSpPr>
            <a:spLocks noGrp="1"/>
          </p:cNvSpPr>
          <p:nvPr>
            <p:ph type="title" idx="4294967295"/>
          </p:nvPr>
        </p:nvSpPr>
        <p:spPr>
          <a:xfrm>
            <a:off x="1049338" y="71438"/>
            <a:ext cx="8094662" cy="944562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70000"/>
              </a:lnSpc>
            </a:pPr>
            <a:r>
              <a:rPr lang="en-US" alt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Appendix – The Servlet Model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HttpServletResponse</a:t>
            </a:r>
            <a:r>
              <a:rPr lang="en-US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interface - Example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38F63EE-5211-66AC-1209-22E7B66237B7}"/>
              </a:ext>
            </a:extLst>
          </p:cNvPr>
          <p:cNvGrpSpPr/>
          <p:nvPr/>
        </p:nvGrpSpPr>
        <p:grpSpPr>
          <a:xfrm>
            <a:off x="873125" y="1630834"/>
            <a:ext cx="7397750" cy="4616450"/>
            <a:chOff x="485775" y="1293813"/>
            <a:chExt cx="7397750" cy="4616450"/>
          </a:xfrm>
        </p:grpSpPr>
        <p:pic>
          <p:nvPicPr>
            <p:cNvPr id="133122" name="Picture 7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5775" y="1293813"/>
              <a:ext cx="7397750" cy="46164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" name="Rectangle 11"/>
            <p:cNvSpPr>
              <a:spLocks noChangeArrowheads="1"/>
            </p:cNvSpPr>
            <p:nvPr/>
          </p:nvSpPr>
          <p:spPr bwMode="auto">
            <a:xfrm>
              <a:off x="2365375" y="5194300"/>
              <a:ext cx="3219450" cy="468313"/>
            </a:xfrm>
            <a:prstGeom prst="rect">
              <a:avLst/>
            </a:prstGeom>
            <a:noFill/>
            <a:ln w="25400">
              <a:solidFill>
                <a:srgbClr val="FF33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>
                <a:latin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</p:grp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D0932076-3A3A-6B39-A51A-2F1F973DA07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D1026F4-F29C-42BB-8C7C-2EB9AA7BE5AA}" type="datetime1">
              <a:rPr lang="en-US" smtClean="0"/>
              <a:t>4/9/2024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8F6ACE-7381-A239-919B-7E7D4516B2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C0149FD-98BB-4821-915B-09C9BFE4B727}" type="slidenum">
              <a:rPr lang="en-US" smtClean="0"/>
              <a:pPr/>
              <a:t>87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10637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2"/>
          <p:cNvSpPr>
            <a:spLocks noGrp="1"/>
          </p:cNvSpPr>
          <p:nvPr>
            <p:ph type="title" idx="4294967295"/>
          </p:nvPr>
        </p:nvSpPr>
        <p:spPr>
          <a:xfrm>
            <a:off x="1049338" y="71438"/>
            <a:ext cx="8094662" cy="944562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70000"/>
              </a:lnSpc>
            </a:pPr>
            <a:r>
              <a:rPr lang="en-US" alt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Appendix – The Servlet Model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HttpServletResponse</a:t>
            </a:r>
            <a:r>
              <a:rPr lang="en-US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interface - Example</a:t>
            </a:r>
          </a:p>
        </p:txBody>
      </p:sp>
      <p:sp>
        <p:nvSpPr>
          <p:cNvPr id="135171" name="Rectangle 3"/>
          <p:cNvSpPr>
            <a:spLocks noChangeArrowheads="1"/>
          </p:cNvSpPr>
          <p:nvPr/>
        </p:nvSpPr>
        <p:spPr bwMode="auto">
          <a:xfrm>
            <a:off x="-36997" y="1661781"/>
            <a:ext cx="9144000" cy="436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90000"/>
              </a:lnSpc>
            </a:pPr>
            <a:r>
              <a:rPr lang="en-US" altLang="en-US" sz="2400" dirty="0">
                <a:latin typeface="Times New Roman" panose="02020603050405020304" pitchFamily="18" charset="0"/>
              </a:rPr>
              <a:t>Using </a:t>
            </a:r>
            <a:r>
              <a:rPr lang="en-US" altLang="en-US" sz="2400" dirty="0" err="1">
                <a:latin typeface="Times New Roman" panose="02020603050405020304" pitchFamily="18" charset="0"/>
              </a:rPr>
              <a:t>sendRedirect</a:t>
            </a:r>
            <a:endParaRPr lang="en-US" altLang="en-US" sz="2400" dirty="0">
              <a:latin typeface="Times New Roman" panose="02020603050405020304" pitchFamily="18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3C4B5C8-D48F-B7E3-247E-2D648828C71A}"/>
              </a:ext>
            </a:extLst>
          </p:cNvPr>
          <p:cNvGrpSpPr/>
          <p:nvPr/>
        </p:nvGrpSpPr>
        <p:grpSpPr>
          <a:xfrm>
            <a:off x="226528" y="2206294"/>
            <a:ext cx="8832850" cy="3922712"/>
            <a:chOff x="263525" y="1706563"/>
            <a:chExt cx="8832850" cy="3922712"/>
          </a:xfrm>
        </p:grpSpPr>
        <p:pic>
          <p:nvPicPr>
            <p:cNvPr id="135172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3525" y="1706563"/>
              <a:ext cx="8832850" cy="3922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" name="Rectangle 11"/>
            <p:cNvSpPr>
              <a:spLocks noChangeArrowheads="1"/>
            </p:cNvSpPr>
            <p:nvPr/>
          </p:nvSpPr>
          <p:spPr bwMode="auto">
            <a:xfrm>
              <a:off x="1817688" y="4584700"/>
              <a:ext cx="5946775" cy="239713"/>
            </a:xfrm>
            <a:prstGeom prst="rect">
              <a:avLst/>
            </a:prstGeom>
            <a:noFill/>
            <a:ln w="25400">
              <a:solidFill>
                <a:srgbClr val="FF33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>
                <a:latin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</p:grp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1A86A387-D4B7-3BC2-1047-0E8F5E4259E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D9C288D-4A64-49C4-B741-7ECCB8F251CC}" type="datetime1">
              <a:rPr lang="en-US" smtClean="0"/>
              <a:t>4/9/2024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368E48-0B74-227B-8C51-480DC0DB17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C0149FD-98BB-4821-915B-09C9BFE4B727}" type="slidenum">
              <a:rPr lang="en-US" smtClean="0"/>
              <a:pPr/>
              <a:t>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276668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2"/>
          <p:cNvSpPr>
            <a:spLocks noGrp="1"/>
          </p:cNvSpPr>
          <p:nvPr>
            <p:ph type="title" idx="4294967295"/>
          </p:nvPr>
        </p:nvSpPr>
        <p:spPr>
          <a:xfrm>
            <a:off x="1049338" y="71438"/>
            <a:ext cx="8094662" cy="944562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70000"/>
              </a:lnSpc>
            </a:pPr>
            <a:r>
              <a:rPr lang="en-US" alt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Appendix – The Servlet Model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HttpServletResponse</a:t>
            </a:r>
            <a:r>
              <a:rPr lang="en-US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interface - Example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6964ECE-730D-3763-1DCF-1F111E21CDBB}"/>
              </a:ext>
            </a:extLst>
          </p:cNvPr>
          <p:cNvGrpSpPr/>
          <p:nvPr/>
        </p:nvGrpSpPr>
        <p:grpSpPr>
          <a:xfrm>
            <a:off x="497570" y="1269106"/>
            <a:ext cx="8148859" cy="4957135"/>
            <a:chOff x="357188" y="1422400"/>
            <a:chExt cx="8475662" cy="5349875"/>
          </a:xfrm>
        </p:grpSpPr>
        <p:pic>
          <p:nvPicPr>
            <p:cNvPr id="137220" name="Picture 7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7188" y="1422400"/>
              <a:ext cx="8475662" cy="5349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" name="Rectangle 11"/>
            <p:cNvSpPr>
              <a:spLocks noChangeArrowheads="1"/>
            </p:cNvSpPr>
            <p:nvPr/>
          </p:nvSpPr>
          <p:spPr bwMode="auto">
            <a:xfrm>
              <a:off x="4545013" y="5164138"/>
              <a:ext cx="2243137" cy="269875"/>
            </a:xfrm>
            <a:prstGeom prst="rect">
              <a:avLst/>
            </a:prstGeom>
            <a:noFill/>
            <a:ln w="25400">
              <a:solidFill>
                <a:srgbClr val="FF33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>
                <a:latin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2" name="Rectangle 11"/>
            <p:cNvSpPr>
              <a:spLocks noChangeArrowheads="1"/>
            </p:cNvSpPr>
            <p:nvPr/>
          </p:nvSpPr>
          <p:spPr bwMode="auto">
            <a:xfrm>
              <a:off x="1541463" y="3275013"/>
              <a:ext cx="4529137" cy="254000"/>
            </a:xfrm>
            <a:prstGeom prst="rect">
              <a:avLst/>
            </a:prstGeom>
            <a:noFill/>
            <a:ln w="25400">
              <a:solidFill>
                <a:srgbClr val="FF33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>
                <a:latin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</p:grp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96876DB-7F55-1CE7-3183-0D589843B36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97F018D-CA8D-4877-881A-462FF375403E}" type="datetime1">
              <a:rPr lang="en-US" smtClean="0"/>
              <a:t>4/9/2024</a:t>
            </a:fld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DC2438D-9F08-A53F-9012-07C61946CC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C0149FD-98BB-4821-915B-09C9BFE4B727}" type="slidenum">
              <a:rPr lang="en-US" smtClean="0"/>
              <a:pPr/>
              <a:t>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26580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/>
          </p:cNvSpPr>
          <p:nvPr>
            <p:ph type="title" idx="4294967295"/>
          </p:nvPr>
        </p:nvSpPr>
        <p:spPr>
          <a:xfrm>
            <a:off x="914400" y="57150"/>
            <a:ext cx="8229600" cy="100488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85000"/>
              </a:lnSpc>
            </a:pPr>
            <a: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  <a:t>HTML Introduction </a:t>
            </a:r>
            <a:b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What is HTML?</a:t>
            </a:r>
            <a:r>
              <a:rPr lang="en-US" alt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18435" name="Rectangle 3"/>
          <p:cNvSpPr>
            <a:spLocks noGrp="1"/>
          </p:cNvSpPr>
          <p:nvPr>
            <p:ph type="body" idx="4294967295"/>
          </p:nvPr>
        </p:nvSpPr>
        <p:spPr>
          <a:xfrm>
            <a:off x="206375" y="902960"/>
            <a:ext cx="8937625" cy="5565775"/>
          </a:xfrm>
          <a:prstGeom prst="rect">
            <a:avLst/>
          </a:prstGeom>
        </p:spPr>
        <p:txBody>
          <a:bodyPr/>
          <a:lstStyle/>
          <a:p>
            <a:pPr algn="just" eaLnBrk="1" hangingPunct="1">
              <a:spcBef>
                <a:spcPct val="0"/>
              </a:spcBef>
              <a:buFontTx/>
              <a:buChar char="•"/>
            </a:pP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HTML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a </a:t>
            </a: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presentation</a:t>
            </a:r>
            <a:r>
              <a:rPr lang="en-US" altLang="en-US" dirty="0"/>
              <a:t> </a:t>
            </a: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language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</a:t>
            </a: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describing web pages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1" algn="just"/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HTML stands for </a:t>
            </a: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yper </a:t>
            </a: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ext </a:t>
            </a: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arkup </a:t>
            </a: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anguage</a:t>
            </a:r>
          </a:p>
          <a:p>
            <a:pPr lvl="1" algn="just"/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HTML is </a:t>
            </a: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programming language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it is a </a:t>
            </a: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markup language</a:t>
            </a:r>
          </a:p>
          <a:p>
            <a:pPr lvl="1" algn="just"/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markup language is a set of </a:t>
            </a: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markup tags</a:t>
            </a:r>
          </a:p>
          <a:p>
            <a:pPr lvl="1" algn="just"/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HTML </a:t>
            </a: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uses markup tags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describe web pages</a:t>
            </a:r>
          </a:p>
          <a:p>
            <a:pPr algn="just" eaLnBrk="1" hangingPunct="1"/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HTML Documents = Web Pages</a:t>
            </a:r>
          </a:p>
          <a:p>
            <a:pPr lvl="1"/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HTML documents </a:t>
            </a: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describe web pages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lvl="1"/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HTML documents </a:t>
            </a: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contain HTML tags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plain text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lvl="1"/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HTML documents are also </a:t>
            </a: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called web pages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F8574E-D429-07EF-D7A4-5681C1685B3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C16210D-1DBE-467C-9C7F-5906DFED34AE}" type="datetime1">
              <a:rPr lang="en-US" smtClean="0"/>
              <a:t>4/9/2024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44268E5-0B9B-C8C0-8E30-587AFA5938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C0149FD-98BB-4821-915B-09C9BFE4B727}" type="slidenum">
              <a:rPr lang="en-US" smtClean="0"/>
              <a:pPr/>
              <a:t>9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84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500"/>
                                        <p:tgtEl>
                                          <p:spTgt spid="184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" dur="500"/>
                                        <p:tgtEl>
                                          <p:spTgt spid="184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6" dur="500"/>
                                        <p:tgtEl>
                                          <p:spTgt spid="184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9" dur="500"/>
                                        <p:tgtEl>
                                          <p:spTgt spid="184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184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5" dur="500"/>
                                        <p:tgtEl>
                                          <p:spTgt spid="1843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8" dur="500"/>
                                        <p:tgtEl>
                                          <p:spTgt spid="184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1" dur="500"/>
                                        <p:tgtEl>
                                          <p:spTgt spid="184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2"/>
          <p:cNvSpPr>
            <a:spLocks noGrp="1"/>
          </p:cNvSpPr>
          <p:nvPr>
            <p:ph type="title" idx="4294967295"/>
          </p:nvPr>
        </p:nvSpPr>
        <p:spPr>
          <a:xfrm>
            <a:off x="1328738" y="71438"/>
            <a:ext cx="7815262" cy="944562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70000"/>
              </a:lnSpc>
            </a:pPr>
            <a: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  <a:t>Appendix-The Servlet Model</a:t>
            </a: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54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HttpServlet class</a:t>
            </a:r>
          </a:p>
        </p:txBody>
      </p:sp>
      <p:sp>
        <p:nvSpPr>
          <p:cNvPr id="98307" name="Rectangle 3"/>
          <p:cNvSpPr>
            <a:spLocks noGrp="1"/>
          </p:cNvSpPr>
          <p:nvPr>
            <p:ph type="body" idx="4294967295"/>
          </p:nvPr>
        </p:nvSpPr>
        <p:spPr>
          <a:xfrm>
            <a:off x="192088" y="1077913"/>
            <a:ext cx="8951912" cy="2808287"/>
          </a:xfrm>
          <a:prstGeom prst="rect">
            <a:avLst/>
          </a:prstGeom>
        </p:spPr>
        <p:txBody>
          <a:bodyPr/>
          <a:lstStyle/>
          <a:p>
            <a:pPr algn="just" eaLnBrk="1" hangingPunct="1">
              <a:lnSpc>
                <a:spcPct val="80000"/>
              </a:lnSpc>
              <a:spcBef>
                <a:spcPct val="0"/>
              </a:spcBef>
            </a:pP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The protocol </a:t>
            </a:r>
            <a:r>
              <a:rPr lang="en-US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defines</a:t>
            </a: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a set of </a:t>
            </a:r>
            <a:r>
              <a:rPr lang="en-US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text-based request messages</a:t>
            </a: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called HTTP ‘methods’ </a:t>
            </a:r>
            <a:r>
              <a:rPr lang="en-US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implemented in </a:t>
            </a:r>
            <a:r>
              <a:rPr lang="en-US" altLang="en-US" sz="2400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HttpServlet</a:t>
            </a:r>
            <a:r>
              <a:rPr lang="en-US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 class</a:t>
            </a:r>
          </a:p>
          <a:p>
            <a:pPr algn="just" eaLnBrk="1" hangingPunct="1">
              <a:lnSpc>
                <a:spcPct val="80000"/>
              </a:lnSpc>
            </a:pP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Provides </a:t>
            </a:r>
            <a:r>
              <a:rPr lang="en-US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an abstract class </a:t>
            </a: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to </a:t>
            </a:r>
            <a:r>
              <a:rPr lang="en-US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create</a:t>
            </a: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an </a:t>
            </a:r>
            <a:r>
              <a:rPr lang="en-US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HTTP Servlet</a:t>
            </a:r>
          </a:p>
          <a:p>
            <a:pPr algn="just" eaLnBrk="1" hangingPunct="1">
              <a:lnSpc>
                <a:spcPct val="80000"/>
              </a:lnSpc>
            </a:pPr>
            <a:r>
              <a:rPr lang="en-US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Extends</a:t>
            </a: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the </a:t>
            </a:r>
            <a:r>
              <a:rPr lang="en-US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GenericServlet class</a:t>
            </a:r>
          </a:p>
          <a:p>
            <a:pPr algn="just" eaLnBrk="1" hangingPunct="1">
              <a:lnSpc>
                <a:spcPct val="80000"/>
              </a:lnSpc>
            </a:pP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A subclass of HttpServlet class </a:t>
            </a:r>
            <a:r>
              <a:rPr lang="en-US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must override at least </a:t>
            </a: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one of the following methods: </a:t>
            </a:r>
            <a:r>
              <a:rPr lang="en-US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doGet(), doPost, </a:t>
            </a: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doPut(), doDelete(), init(), destroy(), and getServletInfo</a:t>
            </a:r>
          </a:p>
          <a:p>
            <a:pPr algn="just" eaLnBrk="1" hangingPunct="1">
              <a:lnSpc>
                <a:spcPct val="80000"/>
              </a:lnSpc>
            </a:pP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Some methods to process the request</a:t>
            </a:r>
          </a:p>
        </p:txBody>
      </p:sp>
      <p:graphicFrame>
        <p:nvGraphicFramePr>
          <p:cNvPr id="52243" name="Group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7515678"/>
              </p:ext>
            </p:extLst>
          </p:nvPr>
        </p:nvGraphicFramePr>
        <p:xfrm>
          <a:off x="217157" y="3716040"/>
          <a:ext cx="8734425" cy="2743200"/>
        </p:xfrm>
        <a:graphic>
          <a:graphicData uri="http://schemas.openxmlformats.org/drawingml/2006/table">
            <a:tbl>
              <a:tblPr/>
              <a:tblGrid>
                <a:gridCol w="11445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898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2888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Methods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Descriptions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1413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doGet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justLow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- </a:t>
                      </a: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protected void </a:t>
                      </a:r>
                      <a:r>
                        <a:rPr kumimoji="0" 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doGet</a:t>
                      </a: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(</a:t>
                      </a:r>
                      <a:r>
                        <a:rPr kumimoji="0" 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HttpServletRequest</a:t>
                      </a: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req, </a:t>
                      </a:r>
                      <a:r>
                        <a:rPr kumimoji="0" 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HttpServletResponse</a:t>
                      </a: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res) throws </a:t>
                      </a:r>
                      <a:r>
                        <a:rPr kumimoji="0" 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ServletException</a:t>
                      </a: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, </a:t>
                      </a:r>
                      <a:r>
                        <a:rPr kumimoji="0" 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IOException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FF33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marL="342900" marR="0" lvl="0" indent="-342900" algn="justLow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- </a:t>
                      </a: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called by container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to </a:t>
                      </a: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handle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the </a:t>
                      </a: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GET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request. </a:t>
                      </a:r>
                    </a:p>
                    <a:p>
                      <a:pPr marL="342900" marR="0" lvl="0" indent="-342900" algn="justLow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- This method is </a:t>
                      </a: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called through service() method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25538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doPost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justLow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- </a:t>
                      </a: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protected void </a:t>
                      </a:r>
                      <a:r>
                        <a:rPr kumimoji="0" 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doPost</a:t>
                      </a: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(</a:t>
                      </a:r>
                      <a:r>
                        <a:rPr kumimoji="0" 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HttpServletRequest</a:t>
                      </a: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req, </a:t>
                      </a:r>
                      <a:r>
                        <a:rPr kumimoji="0" 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HttpServletResponse</a:t>
                      </a: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res) throws </a:t>
                      </a:r>
                      <a:r>
                        <a:rPr kumimoji="0" 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ServletException</a:t>
                      </a: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, </a:t>
                      </a:r>
                      <a:r>
                        <a:rPr kumimoji="0" 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IOException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FF33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marL="342900" marR="0" lvl="0" indent="-342900" algn="justLow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- </a:t>
                      </a: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called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by </a:t>
                      </a: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container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to </a:t>
                      </a: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handle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the </a:t>
                      </a: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POST request.</a:t>
                      </a:r>
                    </a:p>
                    <a:p>
                      <a:pPr marL="342900" marR="0" lvl="0" indent="-342900" algn="justLow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- This method is </a:t>
                      </a: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called through service() method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E45A106-898F-63F6-B9E5-E6B27CEABC8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3E4281EB-F056-4CD8-A904-0A22F1EA7843}" type="datetime1">
              <a:rPr lang="en-US" smtClean="0"/>
              <a:t>4/9/2024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F0D1D5E-D9C7-F993-BA35-4F97B89F6A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C0149FD-98BB-4821-915B-09C9BFE4B727}" type="slidenum">
              <a:rPr lang="en-US" smtClean="0"/>
              <a:pPr/>
              <a:t>90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6053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2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2"/>
          <p:cNvSpPr>
            <a:spLocks noGrp="1"/>
          </p:cNvSpPr>
          <p:nvPr>
            <p:ph type="title" idx="4294967295"/>
          </p:nvPr>
        </p:nvSpPr>
        <p:spPr>
          <a:xfrm>
            <a:off x="1328738" y="71438"/>
            <a:ext cx="7815262" cy="944562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70000"/>
              </a:lnSpc>
            </a:pPr>
            <a: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  <a:t>Appendix-The Servlet Model</a:t>
            </a: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54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HttpServletRequest interface</a:t>
            </a:r>
          </a:p>
        </p:txBody>
      </p:sp>
      <p:sp>
        <p:nvSpPr>
          <p:cNvPr id="100355" name="Rectangle 3"/>
          <p:cNvSpPr>
            <a:spLocks noGrp="1"/>
          </p:cNvSpPr>
          <p:nvPr>
            <p:ph type="body" idx="4294967295"/>
          </p:nvPr>
        </p:nvSpPr>
        <p:spPr>
          <a:xfrm>
            <a:off x="-79528" y="1459445"/>
            <a:ext cx="5675616" cy="4324667"/>
          </a:xfrm>
          <a:prstGeom prst="rect">
            <a:avLst/>
          </a:prstGeo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Extends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ServletRequest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Interface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few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more methods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handling HTTP-specific request data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Defines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 </a:t>
            </a:r>
            <a:r>
              <a:rPr lang="en-US" alt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HttpServletRequest</a:t>
            </a: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object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passed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 </a:t>
            </a: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argument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</a:t>
            </a: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service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method</a:t>
            </a:r>
          </a:p>
        </p:txBody>
      </p:sp>
      <p:pic>
        <p:nvPicPr>
          <p:cNvPr id="82958" name="Picture 6" descr="Image0058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0905" y="1634978"/>
            <a:ext cx="3707401" cy="4228095"/>
          </a:xfrm>
          <a:prstGeom prst="rect">
            <a:avLst/>
          </a:prstGeom>
          <a:noFill/>
          <a:ln w="127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0E469A9-2875-6FF2-FBE7-B66D1B0C148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76766F72-594E-4185-AEC4-53776DA4A321}" type="datetime1">
              <a:rPr lang="en-US" smtClean="0"/>
              <a:t>4/9/2024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ED3092F-8669-4CC9-36E7-52AF5D1105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C0149FD-98BB-4821-915B-09C9BFE4B727}" type="slidenum">
              <a:rPr lang="en-US" smtClean="0"/>
              <a:pPr/>
              <a:t>91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837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829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09"/>
  <p:tag name="MMPROD_UIDATA" val="&lt;database version=&quot;7.0&quot;&gt;&lt;object type=&quot;1&quot; unique_id=&quot;10001&quot;&gt;&lt;object type=&quot;8&quot; unique_id=&quot;10002&quot;&gt;&lt;/object&gt;&lt;object type=&quot;2&quot; unique_id=&quot;10003&quot;&gt;&lt;object type=&quot;3&quot; unique_id=&quot;10004&quot;&gt;&lt;property id=&quot;20148&quot; value=&quot;5&quot;/&gt;&lt;property id=&quot;20300&quot; value=&quot;Slide 1 - &amp;quot;The Servlet Model &amp;#x0D;&amp;#x0A;&amp;#x0D;&amp;#x0A;HTTP Methods&amp;#x0D;&amp;#x0A;Form Parameters&amp;#x0D;&amp;#x0A;Requests&amp;#x0D;&amp;#x0A;Responses&amp;#x0D;&amp;#x0A;Servlet Life Cycle &amp;quot;&quot;/&gt;&lt;property id=&quot;20307&quot; value=&quot;256&quot;/&gt;&lt;/object&gt;&lt;object type=&quot;3&quot; unique_id=&quot;10005&quot;&gt;&lt;property id=&quot;20148&quot; value=&quot;5&quot;/&gt;&lt;property id=&quot;20300&quot; value=&quot;Slide 2 - &amp;quot;Objectives&amp;quot;&quot;/&gt;&lt;property id=&quot;20307&quot; value=&quot;359&quot;/&gt;&lt;/object&gt;&lt;object type=&quot;3&quot; unique_id=&quot;10006&quot;&gt;&lt;property id=&quot;20148&quot; value=&quot;5&quot;/&gt;&lt;property id=&quot;20300&quot; value=&quot;Slide 3 - &amp;quot;HTML Introduction &amp;#x0D;&amp;#x0A;What is HTML? &amp;quot;&quot;/&gt;&lt;property id=&quot;20307&quot; value=&quot;437&quot;/&gt;&lt;/object&gt;&lt;object type=&quot;3&quot; unique_id=&quot;10007&quot;&gt;&lt;property id=&quot;20148&quot; value=&quot;5&quot;/&gt;&lt;property id=&quot;20300&quot; value=&quot;Slide 4 - &amp;quot;HTML Introduction &amp;#x0D;&amp;#x0A;HTML Tags &amp;quot;&quot;/&gt;&lt;property id=&quot;20307&quot; value=&quot;439&quot;/&gt;&lt;/object&gt;&lt;object type=&quot;3&quot; unique_id=&quot;10008&quot;&gt;&lt;property id=&quot;20148&quot; value=&quot;5&quot;/&gt;&lt;property id=&quot;20300&quot; value=&quot;Slide 5 - &amp;quot;HTML Introduction &amp;#x0D;&amp;#x0A;Example  &amp;quot;&quot;/&gt;&lt;property id=&quot;20307&quot; value=&quot;438&quot;/&gt;&lt;/object&gt;&lt;object type=&quot;3&quot; unique_id=&quot;10009&quot;&gt;&lt;property id=&quot;20148&quot; value=&quot;5&quot;/&gt;&lt;property id=&quot;20300&quot; value=&quot;Slide 6 - &amp;quot;The Servlet Model &amp;#x0D;&amp;#x0A;Applications &amp;quot;&quot;/&gt;&lt;property id=&quot;20307&quot; value=&quot;441&quot;/&gt;&lt;/object&gt;&lt;object type=&quot;3&quot; unique_id=&quot;10010&quot;&gt;&lt;property id=&quot;20148&quot; value=&quot;5&quot;/&gt;&lt;property id=&quot;20300&quot; value=&quot;Slide 7 - &amp;quot;The Servlet Model &amp;#x0D;&amp;#x0A;Applications&amp;quot;&quot;/&gt;&lt;property id=&quot;20307&quot; value=&quot;440&quot;/&gt;&lt;/object&gt;&lt;object type=&quot;3&quot; unique_id=&quot;10011&quot;&gt;&lt;property id=&quot;20148&quot; value=&quot;5&quot;/&gt;&lt;property id=&quot;20300&quot; value=&quot;Slide 8 - &amp;quot;The Servlet Model &amp;#x0D;&amp;#x0A;HTTP Protocols &amp;quot;&quot;/&gt;&lt;property id=&quot;20307&quot; value=&quot;442&quot;/&gt;&lt;/object&gt;&lt;object type=&quot;3&quot; unique_id=&quot;10012&quot;&gt;&lt;property id=&quot;20148&quot; value=&quot;5&quot;/&gt;&lt;property id=&quot;20300&quot; value=&quot;Slide 9 - &amp;quot;The Servlet Model &amp;#x0D;&amp;#x0A;HTTP Requests &amp;quot;&quot;/&gt;&lt;property id=&quot;20307&quot; value=&quot;444&quot;/&gt;&lt;/object&gt;&lt;object type=&quot;3&quot; unique_id=&quot;10013&quot;&gt;&lt;property id=&quot;20148&quot; value=&quot;5&quot;/&gt;&lt;property id=&quot;20300&quot; value=&quot;Slide 10 - &amp;quot;The Servlet Model &amp;#x0D;&amp;#x0A;Request Objects&amp;quot;&quot;/&gt;&lt;property id=&quot;20307&quot; value=&quot;446&quot;/&gt;&lt;/object&gt;&lt;object type=&quot;3&quot; unique_id=&quot;10014&quot;&gt;&lt;property id=&quot;20148&quot; value=&quot;5&quot;/&gt;&lt;property id=&quot;20300&quot; value=&quot;Slide 11 - &amp;quot;The Servlet Model &amp;#x0D;&amp;#x0A;HTTP Methods&amp;quot;&quot;/&gt;&lt;property id=&quot;20307&quot; value=&quot;443&quot;/&gt;&lt;/object&gt;&lt;object type=&quot;3&quot; unique_id=&quot;10015&quot;&gt;&lt;property id=&quot;20148&quot; value=&quot;5&quot;/&gt;&lt;property id=&quot;20300&quot; value=&quot;Slide 12 - &amp;quot;The Servlet Model &amp;#x0D;&amp;#x0A;HTTP Responses&amp;quot;&quot;/&gt;&lt;property id=&quot;20307&quot; value=&quot;471&quot;/&gt;&lt;/object&gt;&lt;object type=&quot;3&quot; unique_id=&quot;10016&quot;&gt;&lt;property id=&quot;20148&quot; value=&quot;5&quot;/&gt;&lt;property id=&quot;20300&quot; value=&quot;Slide 13 - &amp;quot;The Servlet Model &amp;#x0D;&amp;#x0A;Some commonly Status codes&amp;quot;&quot;/&gt;&lt;property id=&quot;20307&quot; value=&quot;470&quot;/&gt;&lt;/object&gt;&lt;object type=&quot;3&quot; unique_id=&quot;10017&quot;&gt;&lt;property id=&quot;20148&quot; value=&quot;5&quot;/&gt;&lt;property id=&quot;20300&quot; value=&quot;Slide 14 - &amp;quot;The Servlet Model &amp;#x0D;&amp;#x0A;Some commonly Status codes&amp;quot;&quot;/&gt;&lt;property id=&quot;20307&quot; value=&quot;445&quot;/&gt;&lt;/object&gt;&lt;object type=&quot;3&quot; unique_id=&quot;10018&quot;&gt;&lt;property id=&quot;20148&quot; value=&quot;5&quot;/&gt;&lt;property id=&quot;20300&quot; value=&quot;Slide 15 - &amp;quot;The Servlet Model &amp;#x0D;&amp;#x0A;Common Gateway Interface (CGI) &amp;quot;&quot;/&gt;&lt;property id=&quot;20307&quot; value=&quot;447&quot;/&gt;&lt;/object&gt;&lt;object type=&quot;3&quot; unique_id=&quot;10019&quot;&gt;&lt;property id=&quot;20148&quot; value=&quot;5&quot;/&gt;&lt;property id=&quot;20300&quot; value=&quot;Slide 16 - &amp;quot;The Servlet Model &amp;#x0D;&amp;#x0A;Common Gateway Interface (CGI)&amp;quot;&quot;/&gt;&lt;property id=&quot;20307&quot; value=&quot;448&quot;/&gt;&lt;/object&gt;&lt;object type=&quot;3&quot; unique_id=&quot;10020&quot;&gt;&lt;property id=&quot;20148&quot; value=&quot;5&quot;/&gt;&lt;property id=&quot;20300&quot; value=&quot;Slide 17 - &amp;quot;The Servlet Model &amp;#x0D;&amp;#x0A; Servlets&amp;quot;&quot;/&gt;&lt;property id=&quot;20307&quot; value=&quot;449&quot;/&gt;&lt;/object&gt;&lt;object type=&quot;3&quot; unique_id=&quot;10021&quot;&gt;&lt;property id=&quot;20148&quot; value=&quot;5&quot;/&gt;&lt;property id=&quot;20300&quot; value=&quot;Slide 18 - &amp;quot;The Servlet Model &amp;#x0D;&amp;#x0A; Servlets&amp;quot;&quot;/&gt;&lt;property id=&quot;20307&quot; value=&quot;453&quot;/&gt;&lt;/object&gt;&lt;object type=&quot;3&quot; unique_id=&quot;10022&quot;&gt;&lt;property id=&quot;20148&quot; value=&quot;5&quot;/&gt;&lt;property id=&quot;20300&quot; value=&quot;Slide 19 - &amp;quot;The Servlet Model &amp;#x0D;&amp;#x0A; Architecture of the Servlet packages&amp;quot;&quot;/&gt;&lt;property id=&quot;20307&quot; value=&quot;450&quot;/&gt;&lt;/object&gt;&lt;object type=&quot;3&quot; unique_id=&quot;10023&quot;&gt;&lt;property id=&quot;20148&quot; value=&quot;5&quot;/&gt;&lt;property id=&quot;20300&quot; value=&quot;Slide 20 - &amp;quot;The Servlet Model &amp;#x0D;&amp;#x0A; Form Parameters&amp;quot;&quot;/&gt;&lt;property id=&quot;20307&quot; value=&quot;451&quot;/&gt;&lt;/object&gt;&lt;object type=&quot;3&quot; unique_id=&quot;10024&quot;&gt;&lt;property id=&quot;20148&quot; value=&quot;5&quot;/&gt;&lt;property id=&quot;20300&quot; value=&quot;Slide 23 - &amp;quot;The Servlet Model &amp;#x0D;&amp;#x0A; Form Parameters – Examples &amp;quot;&quot;/&gt;&lt;property id=&quot;20307&quot; value=&quot;456&quot;/&gt;&lt;/object&gt;&lt;object type=&quot;3&quot; unique_id=&quot;10025&quot;&gt;&lt;property id=&quot;20148&quot; value=&quot;5&quot;/&gt;&lt;property id=&quot;20300&quot; value=&quot;Slide 22 - &amp;quot;The Servlet Model &amp;#x0D;&amp;#x0A; Form Parameters&amp;quot;&quot;/&gt;&lt;property id=&quot;20307&quot; value=&quot;454&quot;/&gt;&lt;/object&gt;&lt;object type=&quot;3&quot; unique_id=&quot;10031&quot;&gt;&lt;property id=&quot;20148&quot; value=&quot;5&quot;/&gt;&lt;property id=&quot;20300&quot; value=&quot;Slide 25 - &amp;quot;Web Applications &amp;#x0D;&amp;#x0A; Web Application Development Process&amp;quot;&quot;/&gt;&lt;property id=&quot;20307&quot; value=&quot;465&quot;/&gt;&lt;/object&gt;&lt;object type=&quot;3&quot; unique_id=&quot;10032&quot;&gt;&lt;property id=&quot;20148&quot; value=&quot;5&quot;/&gt;&lt;property id=&quot;20300&quot; value=&quot;Slide 26 - &amp;quot;Web Applications &amp;#x0D;&amp;#x0A; Web Application Development Process&amp;quot;&quot;/&gt;&lt;property id=&quot;20307&quot; value=&quot;457&quot;/&gt;&lt;/object&gt;&lt;object type=&quot;3&quot; unique_id=&quot;10033&quot;&gt;&lt;property id=&quot;20148&quot; value=&quot;5&quot;/&gt;&lt;property id=&quot;20300&quot; value=&quot;Slide 27 - &amp;quot;Web Applications &amp;#x0D;&amp;#x0A; Web Application Development Process&amp;quot;&quot;/&gt;&lt;property id=&quot;20307&quot; value=&quot;472&quot;/&gt;&lt;/object&gt;&lt;object type=&quot;3&quot; unique_id=&quot;10034&quot;&gt;&lt;property id=&quot;20148&quot; value=&quot;5&quot;/&gt;&lt;property id=&quot;20300&quot; value=&quot;Slide 28 - &amp;quot;Web Applications &amp;#x0D;&amp;#x0A; Web Application Development Process&amp;quot;&quot;/&gt;&lt;property id=&quot;20307&quot; value=&quot;459&quot;/&gt;&lt;/object&gt;&lt;object type=&quot;3&quot; unique_id=&quot;10035&quot;&gt;&lt;property id=&quot;20148&quot; value=&quot;5&quot;/&gt;&lt;property id=&quot;20300&quot; value=&quot;Slide 29 - &amp;quot;Web Applications &amp;#x0D;&amp;#x0A; Web Application Development Process&amp;quot;&quot;/&gt;&lt;property id=&quot;20307&quot; value=&quot;461&quot;/&gt;&lt;/object&gt;&lt;object type=&quot;3&quot; unique_id=&quot;10036&quot;&gt;&lt;property id=&quot;20148&quot; value=&quot;5&quot;/&gt;&lt;property id=&quot;20300&quot; value=&quot;Slide 30 - &amp;quot;Web Applications &amp;#x0D;&amp;#x0A; Web Application Development Process&amp;quot;&quot;/&gt;&lt;property id=&quot;20307&quot; value=&quot;463&quot;/&gt;&lt;/object&gt;&lt;object type=&quot;3&quot; unique_id=&quot;10037&quot;&gt;&lt;property id=&quot;20148&quot; value=&quot;5&quot;/&gt;&lt;property id=&quot;20300&quot; value=&quot;Slide 31 - &amp;quot;Web Applications &amp;#x0D;&amp;#x0A; Web Application Development Process&amp;quot;&quot;/&gt;&lt;property id=&quot;20307&quot; value=&quot;464&quot;/&gt;&lt;/object&gt;&lt;object type=&quot;3&quot; unique_id=&quot;10038&quot;&gt;&lt;property id=&quot;20148&quot; value=&quot;5&quot;/&gt;&lt;property id=&quot;20300&quot; value=&quot;Slide 32 - &amp;quot;Web Applications &amp;#x0D;&amp;#x0A; Web Application Development Process&amp;quot;&quot;/&gt;&lt;property id=&quot;20307&quot; value=&quot;467&quot;/&gt;&lt;/object&gt;&lt;object type=&quot;3&quot; unique_id=&quot;10039&quot;&gt;&lt;property id=&quot;20148&quot; value=&quot;5&quot;/&gt;&lt;property id=&quot;20300&quot; value=&quot;Slide 33 - &amp;quot;Web Applications &amp;#x0D;&amp;#x0A; Web Application Development Process&amp;quot;&quot;/&gt;&lt;property id=&quot;20307&quot; value=&quot;468&quot;/&gt;&lt;/object&gt;&lt;object type=&quot;3&quot; unique_id=&quot;10040&quot;&gt;&lt;property id=&quot;20148&quot; value=&quot;5&quot;/&gt;&lt;property id=&quot;20300&quot; value=&quot;Slide 34 - &amp;quot;Web Applications &amp;#x0D;&amp;#x0A; Web Application Development Process&amp;quot;&quot;/&gt;&lt;property id=&quot;20307&quot; value=&quot;473&quot;/&gt;&lt;/object&gt;&lt;object type=&quot;3&quot; unique_id=&quot;10042&quot;&gt;&lt;property id=&quot;20148&quot; value=&quot;5&quot;/&gt;&lt;property id=&quot;20300&quot; value=&quot;Slide 35 - &amp;quot;Web Applications &amp;#x0D;&amp;#x0A; Web Application Development Process&amp;quot;&quot;/&gt;&lt;property id=&quot;20307&quot; value=&quot;475&quot;/&gt;&lt;/object&gt;&lt;object type=&quot;3&quot; unique_id=&quot;10043&quot;&gt;&lt;property id=&quot;20148&quot; value=&quot;5&quot;/&gt;&lt;property id=&quot;20300&quot; value=&quot;Slide 36 - &amp;quot;Web Applications &amp;#x0D;&amp;#x0A; Web Application Development Process&amp;quot;&quot;/&gt;&lt;property id=&quot;20307&quot; value=&quot;476&quot;/&gt;&lt;/object&gt;&lt;object type=&quot;3&quot; unique_id=&quot;10044&quot;&gt;&lt;property id=&quot;20148&quot; value=&quot;5&quot;/&gt;&lt;property id=&quot;20300&quot; value=&quot;Slide 37 - &amp;quot;The Servlet Model &amp;#x0D;&amp;#x0A; GenericServlet class&amp;quot;&quot;/&gt;&lt;property id=&quot;20307&quot; value=&quot;466&quot;/&gt;&lt;/object&gt;&lt;object type=&quot;3&quot; unique_id=&quot;10045&quot;&gt;&lt;property id=&quot;20148&quot; value=&quot;5&quot;/&gt;&lt;property id=&quot;20300&quot; value=&quot;Slide 38 - &amp;quot;The Servlet Model &amp;#x0D;&amp;#x0A; ServletRequest interface&amp;quot;&quot;/&gt;&lt;property id=&quot;20307&quot; value=&quot;469&quot;/&gt;&lt;/object&gt;&lt;object type=&quot;3&quot; unique_id=&quot;10046&quot;&gt;&lt;property id=&quot;20148&quot; value=&quot;5&quot;/&gt;&lt;property id=&quot;20300&quot; value=&quot;Slide 39 - &amp;quot;The Servlet Model &amp;#x0D;&amp;#x0A; ServletRequest interface&amp;quot;&quot;/&gt;&lt;property id=&quot;20307&quot; value=&quot;477&quot;/&gt;&lt;/object&gt;&lt;object type=&quot;3&quot; unique_id=&quot;10047&quot;&gt;&lt;property id=&quot;20148&quot; value=&quot;5&quot;/&gt;&lt;property id=&quot;20300&quot; value=&quot;Slide 40 - &amp;quot;The Servlet Model &amp;#x0D;&amp;#x0A; ServletResponse interface&amp;quot;&quot;/&gt;&lt;property id=&quot;20307&quot; value=&quot;478&quot;/&gt;&lt;/object&gt;&lt;object type=&quot;3&quot; unique_id=&quot;10048&quot;&gt;&lt;property id=&quot;20148&quot; value=&quot;5&quot;/&gt;&lt;property id=&quot;20300&quot; value=&quot;Slide 41 - &amp;quot;The Servlet Model &amp;#x0D;&amp;#x0A; ServletResponse interface&amp;quot;&quot;/&gt;&lt;property id=&quot;20307&quot; value=&quot;479&quot;/&gt;&lt;/object&gt;&lt;object type=&quot;3&quot; unique_id=&quot;10049&quot;&gt;&lt;property id=&quot;20148&quot; value=&quot;5&quot;/&gt;&lt;property id=&quot;20300&quot; value=&quot;Slide 42 - &amp;quot;The Servlet Model &amp;#x0D;&amp;#x0A; HttpServlet class&amp;quot;&quot;/&gt;&lt;property id=&quot;20307&quot; value=&quot;480&quot;/&gt;&lt;/object&gt;&lt;object type=&quot;3&quot; unique_id=&quot;10050&quot;&gt;&lt;property id=&quot;20148&quot; value=&quot;5&quot;/&gt;&lt;property id=&quot;20300&quot; value=&quot;Slide 43 - &amp;quot;The Servlet Model &amp;#x0D;&amp;#x0A; HttpServletRequest interface&amp;quot;&quot;/&gt;&lt;property id=&quot;20307&quot; value=&quot;481&quot;/&gt;&lt;/object&gt;&lt;object type=&quot;3&quot; unique_id=&quot;10051&quot;&gt;&lt;property id=&quot;20148&quot; value=&quot;5&quot;/&gt;&lt;property id=&quot;20300&quot; value=&quot;Slide 44 - &amp;quot;The Servlet Model &amp;#x0D;&amp;#x0A; HttpServletRequest interface&amp;quot;&quot;/&gt;&lt;property id=&quot;20307&quot; value=&quot;482&quot;/&gt;&lt;/object&gt;&lt;object type=&quot;3&quot; unique_id=&quot;10052&quot;&gt;&lt;property id=&quot;20148&quot; value=&quot;5&quot;/&gt;&lt;property id=&quot;20300&quot; value=&quot;Slide 45 - &amp;quot;The Servlet Model &amp;#x0D;&amp;#x0A; HttpServletRequest interface&amp;quot;&quot;/&gt;&lt;property id=&quot;20307&quot; value=&quot;483&quot;/&gt;&lt;/object&gt;&lt;object type=&quot;3&quot; unique_id=&quot;10053&quot;&gt;&lt;property id=&quot;20148&quot; value=&quot;5&quot;/&gt;&lt;property id=&quot;20300&quot; value=&quot;Slide 46 - &amp;quot;The Servlet Model &amp;#x0D;&amp;#x0A; HttpServletRequest interface – Examples &amp;quot;&quot;/&gt;&lt;property id=&quot;20307&quot; value=&quot;484&quot;/&gt;&lt;/object&gt;&lt;object type=&quot;3&quot; unique_id=&quot;10054&quot;&gt;&lt;property id=&quot;20148&quot; value=&quot;5&quot;/&gt;&lt;property id=&quot;20300&quot; value=&quot;Slide 47 - &amp;quot;The Servlet Model &amp;#x0D;&amp;#x0A; HttpServletRequest interface – Examples &amp;quot;&quot;/&gt;&lt;property id=&quot;20307&quot; value=&quot;485&quot;/&gt;&lt;/object&gt;&lt;object type=&quot;3&quot; unique_id=&quot;10055&quot;&gt;&lt;property id=&quot;20148&quot; value=&quot;5&quot;/&gt;&lt;property id=&quot;20300&quot; value=&quot;Slide 48 - &amp;quot;The Servlet Model &amp;#x0D;&amp;#x0A; HttpServletRequest interface – Examples &amp;quot;&quot;/&gt;&lt;property id=&quot;20307&quot; value=&quot;486&quot;/&gt;&lt;/object&gt;&lt;object type=&quot;3&quot; unique_id=&quot;10056&quot;&gt;&lt;property id=&quot;20148&quot; value=&quot;5&quot;/&gt;&lt;property id=&quot;20300&quot; value=&quot;Slide 49 - &amp;quot;The Servlet Model &amp;#x0D;&amp;#x0A; HttpServletRequest interface – Examples &amp;quot;&quot;/&gt;&lt;property id=&quot;20307&quot; value=&quot;487&quot;/&gt;&lt;/object&gt;&lt;object type=&quot;3&quot; unique_id=&quot;10057&quot;&gt;&lt;property id=&quot;20148&quot; value=&quot;5&quot;/&gt;&lt;property id=&quot;20300&quot; value=&quot;Slide 50 - &amp;quot;The Servlet Model &amp;#x0D;&amp;#x0A; HttpServletRequest interface – Examples &amp;quot;&quot;/&gt;&lt;property id=&quot;20307&quot; value=&quot;488&quot;/&gt;&lt;/object&gt;&lt;object type=&quot;3&quot; unique_id=&quot;10058&quot;&gt;&lt;property id=&quot;20148&quot; value=&quot;5&quot;/&gt;&lt;property id=&quot;20300&quot; value=&quot;Slide 51 - &amp;quot;The Servlet Model &amp;#x0D;&amp;#x0A; HttpServletRequest interface – Examples &amp;quot;&quot;/&gt;&lt;property id=&quot;20307&quot; value=&quot;489&quot;/&gt;&lt;/object&gt;&lt;object type=&quot;3&quot; unique_id=&quot;10059&quot;&gt;&lt;property id=&quot;20148&quot; value=&quot;5&quot;/&gt;&lt;property id=&quot;20300&quot; value=&quot;Slide 52 - &amp;quot;The Servlet Model &amp;#x0D;&amp;#x0A; HttpServletResponse interface&amp;quot;&quot;/&gt;&lt;property id=&quot;20307&quot; value=&quot;490&quot;/&gt;&lt;/object&gt;&lt;object type=&quot;3&quot; unique_id=&quot;10060&quot;&gt;&lt;property id=&quot;20148&quot; value=&quot;5&quot;/&gt;&lt;property id=&quot;20300&quot; value=&quot;Slide 53&quot;/&gt;&lt;property id=&quot;20307&quot; value=&quot;491&quot;/&gt;&lt;/object&gt;&lt;object type=&quot;3&quot; unique_id=&quot;10061&quot;&gt;&lt;property id=&quot;20148&quot; value=&quot;5&quot;/&gt;&lt;property id=&quot;20300&quot; value=&quot;Slide 54 - &amp;quot;The Servlet Model &amp;#x0D;&amp;#x0A; HttpServletResponse interface - Example&amp;quot;&quot;/&gt;&lt;property id=&quot;20307&quot; value=&quot;492&quot;/&gt;&lt;/object&gt;&lt;object type=&quot;3&quot; unique_id=&quot;10062&quot;&gt;&lt;property id=&quot;20148&quot; value=&quot;5&quot;/&gt;&lt;property id=&quot;20300&quot; value=&quot;Slide 55 - &amp;quot;The Servlet Model &amp;#x0D;&amp;#x0A; HttpServletResponse interface - Example&amp;quot;&quot;/&gt;&lt;property id=&quot;20307&quot; value=&quot;493&quot;/&gt;&lt;/object&gt;&lt;object type=&quot;3&quot; unique_id=&quot;10063&quot;&gt;&lt;property id=&quot;20148&quot; value=&quot;5&quot;/&gt;&lt;property id=&quot;20300&quot; value=&quot;Slide 56 - &amp;quot;The Servlet Model &amp;#x0D;&amp;#x0A; The Servlet Life Cycle&amp;quot;&quot;/&gt;&lt;property id=&quot;20307&quot; value=&quot;494&quot;/&gt;&lt;/object&gt;&lt;object type=&quot;3&quot; unique_id=&quot;10064&quot;&gt;&lt;property id=&quot;20148&quot; value=&quot;5&quot;/&gt;&lt;property id=&quot;20300&quot; value=&quot;Slide 57 - &amp;quot;The Servlet Model &amp;#x0D;&amp;#x0A; The Servlet Life Cycle – Example &amp;quot;&quot;/&gt;&lt;property id=&quot;20307&quot; value=&quot;495&quot;/&gt;&lt;/object&gt;&lt;object type=&quot;3&quot; unique_id=&quot;10065&quot;&gt;&lt;property id=&quot;20148&quot; value=&quot;5&quot;/&gt;&lt;property id=&quot;20300&quot; value=&quot;Slide 58 - &amp;quot;The Servlet Model &amp;#x0D;&amp;#x0A; The Servlet Life Cycle – Example &amp;quot;&quot;/&gt;&lt;property id=&quot;20307&quot; value=&quot;496&quot;/&gt;&lt;/object&gt;&lt;object type=&quot;3&quot; unique_id=&quot;10066&quot;&gt;&lt;property id=&quot;20148&quot; value=&quot;5&quot;/&gt;&lt;property id=&quot;20300&quot; value=&quot;Slide 59 - &amp;quot;The Servlet Model &amp;#x0D;&amp;#x0A; The Servlet Life Cycle – Example &amp;quot;&quot;/&gt;&lt;property id=&quot;20307&quot; value=&quot;497&quot;/&gt;&lt;/object&gt;&lt;object type=&quot;3&quot; unique_id=&quot;10067&quot;&gt;&lt;property id=&quot;20148&quot; value=&quot;5&quot;/&gt;&lt;property id=&quot;20300&quot; value=&quot;Slide 60 - &amp;quot;The Servlet Model &amp;#x0D;&amp;#x0A; The Servlet Life Cycle – Example &amp;quot;&quot;/&gt;&lt;property id=&quot;20307&quot; value=&quot;498&quot;/&gt;&lt;/object&gt;&lt;object type=&quot;3&quot; unique_id=&quot;10069&quot;&gt;&lt;property id=&quot;20148&quot; value=&quot;5&quot;/&gt;&lt;property id=&quot;20300&quot; value=&quot;Slide 61 - &amp;quot;The Servlet Model &amp;#x0D;&amp;#x0A; Example &amp;quot;&quot;/&gt;&lt;property id=&quot;20307&quot; value=&quot;500&quot;/&gt;&lt;/object&gt;&lt;object type=&quot;3&quot; unique_id=&quot;10070&quot;&gt;&lt;property id=&quot;20148&quot; value=&quot;5&quot;/&gt;&lt;property id=&quot;20300&quot; value=&quot;Slide 62 - &amp;quot;Summary&amp;quot;&quot;/&gt;&lt;property id=&quot;20307&quot; value=&quot;394&quot;/&gt;&lt;/object&gt;&lt;object type=&quot;3&quot; unique_id=&quot;10071&quot;&gt;&lt;property id=&quot;20148&quot; value=&quot;5&quot;/&gt;&lt;property id=&quot;20300&quot; value=&quot;Slide 21 - &amp;quot;The Servlet Model &amp;#x0D;&amp;#x0A; Form Parameters&amp;quot;&quot;/&gt;&lt;property id=&quot;20307&quot; value=&quot;501&quot;/&gt;&lt;/object&gt;&lt;object type=&quot;3&quot; unique_id=&quot;10072&quot;&gt;&lt;property id=&quot;20148&quot; value=&quot;5&quot;/&gt;&lt;property id=&quot;20300&quot; value=&quot;Slide 24 - &amp;quot;The Servlet Model &amp;#x0D;&amp;#x0A; Form Parameters – Examples &amp;quot;&quot;/&gt;&lt;property id=&quot;20307&quot; value=&quot;502&quot;/&gt;&lt;/object&gt;&lt;object type=&quot;3&quot; unique_id=&quot;10073&quot;&gt;&lt;property id=&quot;20148&quot; value=&quot;5&quot;/&gt;&lt;property id=&quot;20300&quot; value=&quot;Slide 63 - &amp;quot;Exercises&amp;quot;&quot;/&gt;&lt;property id=&quot;20307&quot; value=&quot;503&quot;/&gt;&lt;/object&gt;&lt;/object&gt;&lt;/object&gt;&lt;/database&gt;"/>
  <p:tag name="SECTOMILLISECCONVERTED" val="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8501</TotalTime>
  <Words>4890</Words>
  <Application>Microsoft Office PowerPoint</Application>
  <PresentationFormat>On-screen Show (4:3)</PresentationFormat>
  <Paragraphs>771</Paragraphs>
  <Slides>91</Slides>
  <Notes>76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91</vt:i4>
      </vt:variant>
    </vt:vector>
  </HeadingPairs>
  <TitlesOfParts>
    <vt:vector size="99" baseType="lpstr">
      <vt:lpstr>Arial</vt:lpstr>
      <vt:lpstr>Calibri</vt:lpstr>
      <vt:lpstr>Tahoma</vt:lpstr>
      <vt:lpstr>Times New Roman</vt:lpstr>
      <vt:lpstr>Wingdings</vt:lpstr>
      <vt:lpstr>ZurichBT-RomanCondensed</vt:lpstr>
      <vt:lpstr>Office Theme</vt:lpstr>
      <vt:lpstr>Photo Editor Photo</vt:lpstr>
      <vt:lpstr>The Servlet Model   HTTP Methods Form Parameters Requests Responses Servlet Life Cycle </vt:lpstr>
      <vt:lpstr>Objectives</vt:lpstr>
      <vt:lpstr>Build The Simple Web   Requirements </vt:lpstr>
      <vt:lpstr>Build The Simple Web   Expectation </vt:lpstr>
      <vt:lpstr>Build The Simple Web   Expectation </vt:lpstr>
      <vt:lpstr>Build The Simple Web   Interactive Server Model</vt:lpstr>
      <vt:lpstr>Build The Simple Web   Abstraction</vt:lpstr>
      <vt:lpstr>Build The Simple Web   How to Create Web Application Project</vt:lpstr>
      <vt:lpstr>HTML Introduction  What is HTML? </vt:lpstr>
      <vt:lpstr>HTML Introduction  HTML Tags </vt:lpstr>
      <vt:lpstr>HTML Introduction  Example  </vt:lpstr>
      <vt:lpstr>Form Parameters  HTML Form</vt:lpstr>
      <vt:lpstr>Form Parameters   Input Tag</vt:lpstr>
      <vt:lpstr>Form Parameters   Select &amp; Text Area Tag</vt:lpstr>
      <vt:lpstr>Form Parameters   Examples </vt:lpstr>
      <vt:lpstr>Form Parameters   Examples </vt:lpstr>
      <vt:lpstr>Build The Simple Web   Views </vt:lpstr>
      <vt:lpstr>Build The Simple Web   Interactive Server Model</vt:lpstr>
      <vt:lpstr>HTTP Protocols Overview</vt:lpstr>
      <vt:lpstr>HTTP Protocols  HTTP Requests </vt:lpstr>
      <vt:lpstr>HTTP Protocols  HTTP Requests </vt:lpstr>
      <vt:lpstr>HTTP Protocols  HTTP Requests </vt:lpstr>
      <vt:lpstr>HTTP Protocols  HTTP Requests – Example  </vt:lpstr>
      <vt:lpstr>The Servlet Model  Request Objects</vt:lpstr>
      <vt:lpstr>HTTP Protocols  HTTP Responses</vt:lpstr>
      <vt:lpstr>HTTP Protocols  HTTP Responses</vt:lpstr>
      <vt:lpstr>HTTP Protocols  HTTP Responses – Example </vt:lpstr>
      <vt:lpstr>HTTP Protocols  Some commonly Status codes</vt:lpstr>
      <vt:lpstr>HTTP Protocols  Some commonly Status codes</vt:lpstr>
      <vt:lpstr>HTTP Protocols  HTTP Methods – Basic </vt:lpstr>
      <vt:lpstr>HTTP Protocols  HTTP Methods – Extends </vt:lpstr>
      <vt:lpstr>The Servlet Model  Common Gateway Interface (CGI) </vt:lpstr>
      <vt:lpstr>The Servlet Model  Common Gateway Interface (CGI)</vt:lpstr>
      <vt:lpstr>The Servlet Model  Common Gateway Interface (CGI)</vt:lpstr>
      <vt:lpstr>The Servlet Model   Servlets</vt:lpstr>
      <vt:lpstr>PowerPoint Presentation</vt:lpstr>
      <vt:lpstr>PowerPoint Presentation</vt:lpstr>
      <vt:lpstr>The Servlet Model   Servlets</vt:lpstr>
      <vt:lpstr>The Servlet Model   The Deployment Descriptor</vt:lpstr>
      <vt:lpstr>The Servlet Model   The Deployment Descriptor – web.xml</vt:lpstr>
      <vt:lpstr>The Servlet Model   The Deployment Descriptor – Example</vt:lpstr>
      <vt:lpstr>PowerPoint Presentation</vt:lpstr>
      <vt:lpstr>The Servlet Model   The Deployment Descriptor – Example</vt:lpstr>
      <vt:lpstr>The Servlet Model  Annotations</vt:lpstr>
      <vt:lpstr>The Servlet Model  Annotations – Servlets </vt:lpstr>
      <vt:lpstr>The Servlet Model  Annotations – Servlets </vt:lpstr>
      <vt:lpstr>The Servlet Model   Servlets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Servlet Model   Architecture of the Servlet packages</vt:lpstr>
      <vt:lpstr>The Servlet Model   GenericServlet class</vt:lpstr>
      <vt:lpstr>The Servlet Model   The Servlet Life Cycle</vt:lpstr>
      <vt:lpstr>The Servlet Model   The Servlet Life Cycle – Example </vt:lpstr>
      <vt:lpstr>The Servlet Model   The Servlet Life Cycle – Example </vt:lpstr>
      <vt:lpstr>The Servlet Model   The Servlet Life Cycle – Example </vt:lpstr>
      <vt:lpstr>The Servlet Model   The Servlet Life Cycle – Example </vt:lpstr>
      <vt:lpstr>The Servlet Model   The Servlet Life Cycle – Example </vt:lpstr>
      <vt:lpstr>The Servlet Model   The Servlet Life Cycle – Example </vt:lpstr>
      <vt:lpstr>Summary</vt:lpstr>
      <vt:lpstr>Exercises</vt:lpstr>
      <vt:lpstr>Solved Exercises</vt:lpstr>
      <vt:lpstr>Solved Exercises</vt:lpstr>
      <vt:lpstr>Solved Exercises</vt:lpstr>
      <vt:lpstr>Next Lecture</vt:lpstr>
      <vt:lpstr>Practice</vt:lpstr>
      <vt:lpstr>Lab 01</vt:lpstr>
      <vt:lpstr>Lab 01 (cont.)</vt:lpstr>
      <vt:lpstr>Appendix   Build Application</vt:lpstr>
      <vt:lpstr>Appendix -The Servlet Model   ServletRequest interface</vt:lpstr>
      <vt:lpstr>Appendix – The Servlet Model   HttpServletRequest interface – Ex01  </vt:lpstr>
      <vt:lpstr>Appendix – The Servlet Model   HttpServletRequest interface – Ex01 </vt:lpstr>
      <vt:lpstr>Appendix – The Servlet Model   HttpServletRequest interface – Ex01 </vt:lpstr>
      <vt:lpstr>Appendix – The Servlet Model   HttpServletRequest interface – Ex02 </vt:lpstr>
      <vt:lpstr>Appendix – The Servlet Model   HttpServletRequest interface – Ex02 </vt:lpstr>
      <vt:lpstr>Appendix – The Servlet Model   HttpServletRequest interface – Ex02 </vt:lpstr>
      <vt:lpstr>Appendix – The Servlet Model   HttpServletRequest interface – Ex03 </vt:lpstr>
      <vt:lpstr>Appendix – The Servlet Model   HttpServletRequest interface – Ex03 </vt:lpstr>
      <vt:lpstr>Appendix – The Servlet Model   HttpServletRequest interface – Ex03</vt:lpstr>
      <vt:lpstr>Appendix – The Servlet Model   HttpServletRequest interface – Ex04 </vt:lpstr>
      <vt:lpstr>Appendix – The Servlet Model   HttpServletRequest interface – Ex04 </vt:lpstr>
      <vt:lpstr>Appendix -The Servlet Model   ServletResponse interface</vt:lpstr>
      <vt:lpstr>Appendix -The Servlet Model   ServletResponse interface</vt:lpstr>
      <vt:lpstr>Appendix-The Servlet Model   HttpServletResponse interface</vt:lpstr>
      <vt:lpstr>Appendix – The Servlet Model   HttpServletResponse interface - Example</vt:lpstr>
      <vt:lpstr>Appendix – The Servlet Model   HttpServletResponse interface - Example</vt:lpstr>
      <vt:lpstr>Appendix – The Servlet Model   HttpServletResponse interface - Example</vt:lpstr>
      <vt:lpstr>Appendix-The Servlet Model   HttpServlet class</vt:lpstr>
      <vt:lpstr>Appendix-The Servlet Model   HttpServletRequest interface</vt:lpstr>
    </vt:vector>
  </TitlesOfParts>
  <Company>FPT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JAD: Java Fundamentals</dc:title>
  <dc:creator>Kieu Trong Khanh</dc:creator>
  <cp:lastModifiedBy>Kiem Ho Hoan</cp:lastModifiedBy>
  <cp:revision>2920</cp:revision>
  <dcterms:created xsi:type="dcterms:W3CDTF">2007-08-21T04:43:22Z</dcterms:created>
  <dcterms:modified xsi:type="dcterms:W3CDTF">2024-04-09T02:27:47Z</dcterms:modified>
</cp:coreProperties>
</file>